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drawings/drawing5.xml" ContentType="application/vnd.openxmlformats-officedocument.drawingml.chartshape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2"/>
  </p:notesMasterIdLst>
  <p:handoutMasterIdLst>
    <p:handoutMasterId r:id="rId33"/>
  </p:handoutMasterIdLst>
  <p:sldIdLst>
    <p:sldId id="256" r:id="rId2"/>
    <p:sldId id="257" r:id="rId3"/>
    <p:sldId id="304" r:id="rId4"/>
    <p:sldId id="303" r:id="rId5"/>
    <p:sldId id="259" r:id="rId6"/>
    <p:sldId id="260" r:id="rId7"/>
    <p:sldId id="300" r:id="rId8"/>
    <p:sldId id="305" r:id="rId9"/>
    <p:sldId id="262" r:id="rId10"/>
    <p:sldId id="306" r:id="rId11"/>
    <p:sldId id="263" r:id="rId12"/>
    <p:sldId id="265" r:id="rId13"/>
    <p:sldId id="266" r:id="rId14"/>
    <p:sldId id="267" r:id="rId15"/>
    <p:sldId id="268" r:id="rId16"/>
    <p:sldId id="269" r:id="rId17"/>
    <p:sldId id="270" r:id="rId18"/>
    <p:sldId id="271" r:id="rId19"/>
    <p:sldId id="272" r:id="rId20"/>
    <p:sldId id="273" r:id="rId21"/>
    <p:sldId id="274" r:id="rId22"/>
    <p:sldId id="276" r:id="rId23"/>
    <p:sldId id="275" r:id="rId24"/>
    <p:sldId id="277" r:id="rId25"/>
    <p:sldId id="279" r:id="rId26"/>
    <p:sldId id="280" r:id="rId27"/>
    <p:sldId id="301" r:id="rId28"/>
    <p:sldId id="294" r:id="rId29"/>
    <p:sldId id="302" r:id="rId30"/>
    <p:sldId id="29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56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9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Jacqueline\Desktop\prox%20videos\data.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Jacqueline\Desktop\prox%20videos\data.xlsx" TargetMode="External"/><Relationship Id="rId2"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Jacqueline\Desktop\prox%20videos\data.xlsx" TargetMode="External"/><Relationship Id="rId2"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Jacqueline\Desktop\prox%20videos\data.xlsx" TargetMode="External"/><Relationship Id="rId2"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jacquelinesura:Documents:t%20l%20prox%20data1.xlsx" TargetMode="External"/><Relationship Id="rId2"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en-US"/>
              <a:t>Donnie Stereotypy Bar Graph</a:t>
            </a:r>
          </a:p>
        </c:rich>
      </c:tx>
      <c:overlay val="0"/>
    </c:title>
    <c:autoTitleDeleted val="0"/>
    <c:plotArea>
      <c:layout/>
      <c:barChart>
        <c:barDir val="col"/>
        <c:grouping val="clustered"/>
        <c:varyColors val="0"/>
        <c:ser>
          <c:idx val="0"/>
          <c:order val="0"/>
          <c:tx>
            <c:strRef>
              <c:f>domenic!$C$1</c:f>
              <c:strCache>
                <c:ptCount val="1"/>
                <c:pt idx="0">
                  <c:v>Vocal</c:v>
                </c:pt>
              </c:strCache>
            </c:strRef>
          </c:tx>
          <c:invertIfNegative val="0"/>
          <c:cat>
            <c:numRef>
              <c:f>domenic!$B$2:$B$31</c:f>
              <c:numCache>
                <c:formatCode>General</c:formatCode>
                <c:ptCount val="30"/>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19.0</c:v>
                </c:pt>
                <c:pt idx="18">
                  <c:v>19.0</c:v>
                </c:pt>
                <c:pt idx="19">
                  <c:v>20.0</c:v>
                </c:pt>
                <c:pt idx="20">
                  <c:v>21.0</c:v>
                </c:pt>
                <c:pt idx="21">
                  <c:v>22.0</c:v>
                </c:pt>
                <c:pt idx="22">
                  <c:v>23.0</c:v>
                </c:pt>
                <c:pt idx="23">
                  <c:v>24.0</c:v>
                </c:pt>
                <c:pt idx="24">
                  <c:v>25.0</c:v>
                </c:pt>
                <c:pt idx="25">
                  <c:v>26.0</c:v>
                </c:pt>
                <c:pt idx="26">
                  <c:v>27.0</c:v>
                </c:pt>
                <c:pt idx="27">
                  <c:v>28.0</c:v>
                </c:pt>
                <c:pt idx="28">
                  <c:v>29.0</c:v>
                </c:pt>
                <c:pt idx="29">
                  <c:v>30.0</c:v>
                </c:pt>
              </c:numCache>
            </c:numRef>
          </c:cat>
          <c:val>
            <c:numRef>
              <c:f>domenic!$C$2:$C$31</c:f>
              <c:numCache>
                <c:formatCode>0%</c:formatCode>
                <c:ptCount val="30"/>
                <c:pt idx="0">
                  <c:v>0.45</c:v>
                </c:pt>
                <c:pt idx="1">
                  <c:v>0.43</c:v>
                </c:pt>
                <c:pt idx="2">
                  <c:v>0.4</c:v>
                </c:pt>
                <c:pt idx="3">
                  <c:v>0.1</c:v>
                </c:pt>
                <c:pt idx="4">
                  <c:v>0.8</c:v>
                </c:pt>
                <c:pt idx="5">
                  <c:v>0.55</c:v>
                </c:pt>
                <c:pt idx="6">
                  <c:v>0.4</c:v>
                </c:pt>
                <c:pt idx="7">
                  <c:v>0.850000000000001</c:v>
                </c:pt>
                <c:pt idx="8">
                  <c:v>0.0500000000000001</c:v>
                </c:pt>
                <c:pt idx="9">
                  <c:v>0.93</c:v>
                </c:pt>
                <c:pt idx="10">
                  <c:v>0.34</c:v>
                </c:pt>
                <c:pt idx="11">
                  <c:v>0.53</c:v>
                </c:pt>
                <c:pt idx="12">
                  <c:v>0.750000000000001</c:v>
                </c:pt>
                <c:pt idx="13">
                  <c:v>0.55</c:v>
                </c:pt>
                <c:pt idx="14">
                  <c:v>0.93</c:v>
                </c:pt>
                <c:pt idx="15">
                  <c:v>0.55</c:v>
                </c:pt>
                <c:pt idx="16">
                  <c:v>0.680000000000001</c:v>
                </c:pt>
                <c:pt idx="17">
                  <c:v>0.650000000000001</c:v>
                </c:pt>
                <c:pt idx="18">
                  <c:v>0.8</c:v>
                </c:pt>
                <c:pt idx="19">
                  <c:v>0.25</c:v>
                </c:pt>
                <c:pt idx="20">
                  <c:v>0.38</c:v>
                </c:pt>
                <c:pt idx="21">
                  <c:v>0.78</c:v>
                </c:pt>
                <c:pt idx="22">
                  <c:v>0.26</c:v>
                </c:pt>
                <c:pt idx="23">
                  <c:v>0.22</c:v>
                </c:pt>
                <c:pt idx="24">
                  <c:v>0.55</c:v>
                </c:pt>
                <c:pt idx="25">
                  <c:v>0.840000000000001</c:v>
                </c:pt>
                <c:pt idx="26">
                  <c:v>0.0</c:v>
                </c:pt>
                <c:pt idx="27">
                  <c:v>0.25</c:v>
                </c:pt>
                <c:pt idx="28">
                  <c:v>0.19</c:v>
                </c:pt>
                <c:pt idx="29">
                  <c:v>0.4</c:v>
                </c:pt>
              </c:numCache>
            </c:numRef>
          </c:val>
        </c:ser>
        <c:ser>
          <c:idx val="1"/>
          <c:order val="1"/>
          <c:tx>
            <c:strRef>
              <c:f>domenic!$D$1</c:f>
              <c:strCache>
                <c:ptCount val="1"/>
                <c:pt idx="0">
                  <c:v>Motor</c:v>
                </c:pt>
              </c:strCache>
            </c:strRef>
          </c:tx>
          <c:invertIfNegative val="0"/>
          <c:cat>
            <c:numRef>
              <c:f>domenic!$B$2:$B$31</c:f>
              <c:numCache>
                <c:formatCode>General</c:formatCode>
                <c:ptCount val="30"/>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19.0</c:v>
                </c:pt>
                <c:pt idx="18">
                  <c:v>19.0</c:v>
                </c:pt>
                <c:pt idx="19">
                  <c:v>20.0</c:v>
                </c:pt>
                <c:pt idx="20">
                  <c:v>21.0</c:v>
                </c:pt>
                <c:pt idx="21">
                  <c:v>22.0</c:v>
                </c:pt>
                <c:pt idx="22">
                  <c:v>23.0</c:v>
                </c:pt>
                <c:pt idx="23">
                  <c:v>24.0</c:v>
                </c:pt>
                <c:pt idx="24">
                  <c:v>25.0</c:v>
                </c:pt>
                <c:pt idx="25">
                  <c:v>26.0</c:v>
                </c:pt>
                <c:pt idx="26">
                  <c:v>27.0</c:v>
                </c:pt>
                <c:pt idx="27">
                  <c:v>28.0</c:v>
                </c:pt>
                <c:pt idx="28">
                  <c:v>29.0</c:v>
                </c:pt>
                <c:pt idx="29">
                  <c:v>30.0</c:v>
                </c:pt>
              </c:numCache>
            </c:numRef>
          </c:cat>
          <c:val>
            <c:numRef>
              <c:f>domenic!$D$2:$D$31</c:f>
              <c:numCache>
                <c:formatCode>0%</c:formatCode>
                <c:ptCount val="30"/>
                <c:pt idx="0">
                  <c:v>0.2</c:v>
                </c:pt>
                <c:pt idx="1">
                  <c:v>0.0800000000000001</c:v>
                </c:pt>
                <c:pt idx="2">
                  <c:v>0.0</c:v>
                </c:pt>
                <c:pt idx="3">
                  <c:v>0.750000000000001</c:v>
                </c:pt>
                <c:pt idx="4">
                  <c:v>0.23</c:v>
                </c:pt>
                <c:pt idx="5">
                  <c:v>0.23</c:v>
                </c:pt>
                <c:pt idx="6">
                  <c:v>0.15</c:v>
                </c:pt>
                <c:pt idx="7">
                  <c:v>0.15</c:v>
                </c:pt>
                <c:pt idx="8">
                  <c:v>0.0</c:v>
                </c:pt>
                <c:pt idx="9">
                  <c:v>0.55</c:v>
                </c:pt>
                <c:pt idx="10">
                  <c:v>0.11</c:v>
                </c:pt>
                <c:pt idx="11">
                  <c:v>0.0500000000000001</c:v>
                </c:pt>
                <c:pt idx="12">
                  <c:v>0.0</c:v>
                </c:pt>
                <c:pt idx="13">
                  <c:v>0.0800000000000001</c:v>
                </c:pt>
                <c:pt idx="14">
                  <c:v>0.45</c:v>
                </c:pt>
                <c:pt idx="15">
                  <c:v>0.0800000000000001</c:v>
                </c:pt>
                <c:pt idx="16">
                  <c:v>0.23</c:v>
                </c:pt>
                <c:pt idx="17">
                  <c:v>0.35</c:v>
                </c:pt>
                <c:pt idx="18">
                  <c:v>0.3</c:v>
                </c:pt>
                <c:pt idx="19">
                  <c:v>0.0800000000000001</c:v>
                </c:pt>
                <c:pt idx="20">
                  <c:v>0.0500000000000001</c:v>
                </c:pt>
                <c:pt idx="21">
                  <c:v>0.0500000000000001</c:v>
                </c:pt>
                <c:pt idx="22">
                  <c:v>0.16</c:v>
                </c:pt>
                <c:pt idx="23">
                  <c:v>0.03</c:v>
                </c:pt>
                <c:pt idx="24">
                  <c:v>0.1</c:v>
                </c:pt>
                <c:pt idx="25">
                  <c:v>0.16</c:v>
                </c:pt>
                <c:pt idx="26">
                  <c:v>0.0800000000000001</c:v>
                </c:pt>
                <c:pt idx="27">
                  <c:v>0.0400000000000001</c:v>
                </c:pt>
                <c:pt idx="28">
                  <c:v>0.14</c:v>
                </c:pt>
                <c:pt idx="29">
                  <c:v>0.15</c:v>
                </c:pt>
              </c:numCache>
            </c:numRef>
          </c:val>
        </c:ser>
        <c:dLbls>
          <c:showLegendKey val="0"/>
          <c:showVal val="0"/>
          <c:showCatName val="0"/>
          <c:showSerName val="0"/>
          <c:showPercent val="0"/>
          <c:showBubbleSize val="0"/>
        </c:dLbls>
        <c:gapWidth val="150"/>
        <c:axId val="-2146572808"/>
        <c:axId val="-2146993208"/>
      </c:barChart>
      <c:catAx>
        <c:axId val="-2146572808"/>
        <c:scaling>
          <c:orientation val="minMax"/>
        </c:scaling>
        <c:delete val="0"/>
        <c:axPos val="b"/>
        <c:title>
          <c:tx>
            <c:rich>
              <a:bodyPr/>
              <a:lstStyle/>
              <a:p>
                <a:pPr>
                  <a:defRPr/>
                </a:pPr>
                <a:r>
                  <a:rPr lang="en-US"/>
                  <a:t>Session</a:t>
                </a:r>
              </a:p>
            </c:rich>
          </c:tx>
          <c:overlay val="0"/>
        </c:title>
        <c:numFmt formatCode="General" sourceLinked="1"/>
        <c:majorTickMark val="out"/>
        <c:minorTickMark val="none"/>
        <c:tickLblPos val="nextTo"/>
        <c:crossAx val="-2146993208"/>
        <c:crosses val="autoZero"/>
        <c:auto val="1"/>
        <c:lblAlgn val="ctr"/>
        <c:lblOffset val="100"/>
        <c:noMultiLvlLbl val="0"/>
      </c:catAx>
      <c:valAx>
        <c:axId val="-2146993208"/>
        <c:scaling>
          <c:orientation val="minMax"/>
        </c:scaling>
        <c:delete val="0"/>
        <c:axPos val="l"/>
        <c:title>
          <c:tx>
            <c:rich>
              <a:bodyPr rot="-5400000" vert="horz"/>
              <a:lstStyle/>
              <a:p>
                <a:pPr>
                  <a:defRPr/>
                </a:pPr>
                <a:r>
                  <a:rPr lang="en-US"/>
                  <a:t>Percent of Intervals Engaged</a:t>
                </a:r>
              </a:p>
            </c:rich>
          </c:tx>
          <c:overlay val="0"/>
        </c:title>
        <c:numFmt formatCode="0%" sourceLinked="1"/>
        <c:majorTickMark val="out"/>
        <c:minorTickMark val="none"/>
        <c:tickLblPos val="nextTo"/>
        <c:crossAx val="-2146572808"/>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Donnie Motor Stereotypy</a:t>
            </a:r>
          </a:p>
        </c:rich>
      </c:tx>
      <c:overlay val="0"/>
    </c:title>
    <c:autoTitleDeleted val="0"/>
    <c:plotArea>
      <c:layout>
        <c:manualLayout>
          <c:layoutTarget val="inner"/>
          <c:xMode val="edge"/>
          <c:yMode val="edge"/>
          <c:x val="0.0869366752523328"/>
          <c:y val="0.0808904826602408"/>
          <c:w val="0.896947897219334"/>
          <c:h val="0.821710691827898"/>
        </c:manualLayout>
      </c:layout>
      <c:lineChart>
        <c:grouping val="standard"/>
        <c:varyColors val="0"/>
        <c:ser>
          <c:idx val="1"/>
          <c:order val="0"/>
          <c:tx>
            <c:strRef>
              <c:f>domenic!$D$1</c:f>
              <c:strCache>
                <c:ptCount val="1"/>
                <c:pt idx="0">
                  <c:v>Motor</c:v>
                </c:pt>
              </c:strCache>
            </c:strRef>
          </c:tx>
          <c:spPr>
            <a:ln>
              <a:solidFill>
                <a:prstClr val="black"/>
              </a:solidFill>
            </a:ln>
          </c:spPr>
          <c:marker>
            <c:spPr>
              <a:solidFill>
                <a:sysClr val="windowText" lastClr="000000"/>
              </a:solidFill>
              <a:ln>
                <a:noFill/>
              </a:ln>
            </c:spPr>
          </c:marker>
          <c:dPt>
            <c:idx val="5"/>
            <c:bubble3D val="0"/>
            <c:spPr>
              <a:ln>
                <a:noFill/>
              </a:ln>
            </c:spPr>
          </c:dPt>
          <c:dPt>
            <c:idx val="8"/>
            <c:bubble3D val="0"/>
            <c:spPr>
              <a:ln>
                <a:noFill/>
              </a:ln>
            </c:spPr>
          </c:dPt>
          <c:dPt>
            <c:idx val="21"/>
            <c:bubble3D val="0"/>
            <c:spPr>
              <a:ln>
                <a:noFill/>
              </a:ln>
            </c:spPr>
          </c:dPt>
          <c:cat>
            <c:numRef>
              <c:f>domenic!$B$2:$B$31</c:f>
              <c:numCache>
                <c:formatCode>General</c:formatCode>
                <c:ptCount val="30"/>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19.0</c:v>
                </c:pt>
                <c:pt idx="18">
                  <c:v>19.0</c:v>
                </c:pt>
                <c:pt idx="19">
                  <c:v>20.0</c:v>
                </c:pt>
                <c:pt idx="20">
                  <c:v>21.0</c:v>
                </c:pt>
                <c:pt idx="21">
                  <c:v>22.0</c:v>
                </c:pt>
                <c:pt idx="22">
                  <c:v>23.0</c:v>
                </c:pt>
                <c:pt idx="23">
                  <c:v>24.0</c:v>
                </c:pt>
                <c:pt idx="24">
                  <c:v>25.0</c:v>
                </c:pt>
                <c:pt idx="25">
                  <c:v>26.0</c:v>
                </c:pt>
                <c:pt idx="26">
                  <c:v>27.0</c:v>
                </c:pt>
                <c:pt idx="27">
                  <c:v>28.0</c:v>
                </c:pt>
                <c:pt idx="28">
                  <c:v>29.0</c:v>
                </c:pt>
                <c:pt idx="29">
                  <c:v>30.0</c:v>
                </c:pt>
              </c:numCache>
            </c:numRef>
          </c:cat>
          <c:val>
            <c:numRef>
              <c:f>domenic!$D$2:$D$31</c:f>
              <c:numCache>
                <c:formatCode>0%</c:formatCode>
                <c:ptCount val="30"/>
                <c:pt idx="0">
                  <c:v>0.2</c:v>
                </c:pt>
                <c:pt idx="1">
                  <c:v>0.08</c:v>
                </c:pt>
                <c:pt idx="2">
                  <c:v>0.0</c:v>
                </c:pt>
                <c:pt idx="3">
                  <c:v>0.750000000000001</c:v>
                </c:pt>
                <c:pt idx="4">
                  <c:v>0.23</c:v>
                </c:pt>
                <c:pt idx="5">
                  <c:v>0.23</c:v>
                </c:pt>
                <c:pt idx="6">
                  <c:v>0.15</c:v>
                </c:pt>
                <c:pt idx="7">
                  <c:v>0.15</c:v>
                </c:pt>
                <c:pt idx="8">
                  <c:v>0.0</c:v>
                </c:pt>
                <c:pt idx="9">
                  <c:v>0.55</c:v>
                </c:pt>
                <c:pt idx="10">
                  <c:v>0.11</c:v>
                </c:pt>
                <c:pt idx="11">
                  <c:v>0.05</c:v>
                </c:pt>
                <c:pt idx="12">
                  <c:v>0.0</c:v>
                </c:pt>
                <c:pt idx="13">
                  <c:v>0.08</c:v>
                </c:pt>
                <c:pt idx="14">
                  <c:v>0.45</c:v>
                </c:pt>
                <c:pt idx="15">
                  <c:v>0.08</c:v>
                </c:pt>
                <c:pt idx="16">
                  <c:v>0.23</c:v>
                </c:pt>
                <c:pt idx="17">
                  <c:v>0.35</c:v>
                </c:pt>
                <c:pt idx="18">
                  <c:v>0.3</c:v>
                </c:pt>
                <c:pt idx="19">
                  <c:v>0.08</c:v>
                </c:pt>
                <c:pt idx="20">
                  <c:v>0.05</c:v>
                </c:pt>
                <c:pt idx="21">
                  <c:v>0.05</c:v>
                </c:pt>
                <c:pt idx="22">
                  <c:v>0.16</c:v>
                </c:pt>
                <c:pt idx="23">
                  <c:v>0.03</c:v>
                </c:pt>
                <c:pt idx="24">
                  <c:v>0.1</c:v>
                </c:pt>
                <c:pt idx="25">
                  <c:v>0.16</c:v>
                </c:pt>
                <c:pt idx="26">
                  <c:v>0.08</c:v>
                </c:pt>
                <c:pt idx="27">
                  <c:v>0.04</c:v>
                </c:pt>
                <c:pt idx="28">
                  <c:v>0.14</c:v>
                </c:pt>
                <c:pt idx="29">
                  <c:v>0.15</c:v>
                </c:pt>
              </c:numCache>
            </c:numRef>
          </c:val>
          <c:smooth val="0"/>
        </c:ser>
        <c:dLbls>
          <c:showLegendKey val="0"/>
          <c:showVal val="0"/>
          <c:showCatName val="0"/>
          <c:showSerName val="0"/>
          <c:showPercent val="0"/>
          <c:showBubbleSize val="0"/>
        </c:dLbls>
        <c:marker val="1"/>
        <c:smooth val="0"/>
        <c:axId val="-2147004136"/>
        <c:axId val="-2146998664"/>
      </c:lineChart>
      <c:catAx>
        <c:axId val="-2147004136"/>
        <c:scaling>
          <c:orientation val="minMax"/>
        </c:scaling>
        <c:delete val="0"/>
        <c:axPos val="b"/>
        <c:title>
          <c:tx>
            <c:rich>
              <a:bodyPr/>
              <a:lstStyle/>
              <a:p>
                <a:pPr>
                  <a:defRPr/>
                </a:pPr>
                <a:r>
                  <a:rPr lang="en-US"/>
                  <a:t>Sessions</a:t>
                </a:r>
              </a:p>
            </c:rich>
          </c:tx>
          <c:overlay val="0"/>
        </c:title>
        <c:numFmt formatCode="General" sourceLinked="1"/>
        <c:majorTickMark val="out"/>
        <c:minorTickMark val="none"/>
        <c:tickLblPos val="nextTo"/>
        <c:crossAx val="-2146998664"/>
        <c:crosses val="autoZero"/>
        <c:auto val="1"/>
        <c:lblAlgn val="ctr"/>
        <c:lblOffset val="100"/>
        <c:noMultiLvlLbl val="0"/>
      </c:catAx>
      <c:valAx>
        <c:axId val="-2146998664"/>
        <c:scaling>
          <c:orientation val="minMax"/>
          <c:max val="1.0"/>
        </c:scaling>
        <c:delete val="0"/>
        <c:axPos val="l"/>
        <c:title>
          <c:tx>
            <c:rich>
              <a:bodyPr rot="-5400000" vert="horz"/>
              <a:lstStyle/>
              <a:p>
                <a:pPr>
                  <a:defRPr/>
                </a:pPr>
                <a:r>
                  <a:rPr lang="en-US"/>
                  <a:t>Percent of Intervals Engaged</a:t>
                </a:r>
              </a:p>
            </c:rich>
          </c:tx>
          <c:overlay val="0"/>
        </c:title>
        <c:numFmt formatCode="0%" sourceLinked="1"/>
        <c:majorTickMark val="out"/>
        <c:minorTickMark val="none"/>
        <c:tickLblPos val="nextTo"/>
        <c:crossAx val="-2147004136"/>
        <c:crosses val="autoZero"/>
        <c:crossBetween val="between"/>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en-US"/>
              <a:t>Ronnie Stereotypy Bar Graph</a:t>
            </a:r>
          </a:p>
        </c:rich>
      </c:tx>
      <c:overlay val="0"/>
    </c:title>
    <c:autoTitleDeleted val="0"/>
    <c:plotArea>
      <c:layout>
        <c:manualLayout>
          <c:layoutTarget val="inner"/>
          <c:xMode val="edge"/>
          <c:yMode val="edge"/>
          <c:x val="0.0869366752523328"/>
          <c:y val="0.0849271797329838"/>
          <c:w val="0.825278888028581"/>
          <c:h val="0.821710691827898"/>
        </c:manualLayout>
      </c:layout>
      <c:barChart>
        <c:barDir val="col"/>
        <c:grouping val="clustered"/>
        <c:varyColors val="0"/>
        <c:ser>
          <c:idx val="0"/>
          <c:order val="0"/>
          <c:tx>
            <c:strRef>
              <c:f>'Ra DATA'!$C$1</c:f>
              <c:strCache>
                <c:ptCount val="1"/>
                <c:pt idx="0">
                  <c:v>Vocal</c:v>
                </c:pt>
              </c:strCache>
            </c:strRef>
          </c:tx>
          <c:invertIfNegative val="0"/>
          <c:cat>
            <c:numRef>
              <c:f>'Ra DATA'!$B$2:$B$25</c:f>
              <c:numCache>
                <c:formatCode>General</c:formatCode>
                <c:ptCount val="24"/>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numCache>
            </c:numRef>
          </c:cat>
          <c:val>
            <c:numRef>
              <c:f>'Ra DATA'!$C$2:$C$25</c:f>
              <c:numCache>
                <c:formatCode>0%</c:formatCode>
                <c:ptCount val="24"/>
                <c:pt idx="0">
                  <c:v>0.850000000000001</c:v>
                </c:pt>
                <c:pt idx="1">
                  <c:v>0.600000000000001</c:v>
                </c:pt>
                <c:pt idx="2">
                  <c:v>0.43</c:v>
                </c:pt>
                <c:pt idx="3">
                  <c:v>0.48</c:v>
                </c:pt>
                <c:pt idx="4">
                  <c:v>0.8</c:v>
                </c:pt>
                <c:pt idx="5">
                  <c:v>0.08</c:v>
                </c:pt>
                <c:pt idx="6">
                  <c:v>0.47</c:v>
                </c:pt>
                <c:pt idx="7">
                  <c:v>0.05</c:v>
                </c:pt>
                <c:pt idx="8">
                  <c:v>0.700000000000001</c:v>
                </c:pt>
                <c:pt idx="9">
                  <c:v>0.05</c:v>
                </c:pt>
                <c:pt idx="10">
                  <c:v>0.58</c:v>
                </c:pt>
                <c:pt idx="11">
                  <c:v>0.690000000000001</c:v>
                </c:pt>
                <c:pt idx="12">
                  <c:v>0.830000000000001</c:v>
                </c:pt>
                <c:pt idx="13">
                  <c:v>0.55</c:v>
                </c:pt>
                <c:pt idx="14">
                  <c:v>0.05</c:v>
                </c:pt>
                <c:pt idx="15">
                  <c:v>0.23</c:v>
                </c:pt>
                <c:pt idx="16">
                  <c:v>0.03</c:v>
                </c:pt>
                <c:pt idx="17">
                  <c:v>0.05</c:v>
                </c:pt>
                <c:pt idx="18">
                  <c:v>0.640000000000001</c:v>
                </c:pt>
                <c:pt idx="19">
                  <c:v>0.28</c:v>
                </c:pt>
                <c:pt idx="20">
                  <c:v>0.18</c:v>
                </c:pt>
                <c:pt idx="21">
                  <c:v>0.53</c:v>
                </c:pt>
                <c:pt idx="22">
                  <c:v>0.2</c:v>
                </c:pt>
                <c:pt idx="23">
                  <c:v>0.03</c:v>
                </c:pt>
              </c:numCache>
            </c:numRef>
          </c:val>
        </c:ser>
        <c:ser>
          <c:idx val="1"/>
          <c:order val="1"/>
          <c:tx>
            <c:strRef>
              <c:f>'Ra DATA'!$D$1</c:f>
              <c:strCache>
                <c:ptCount val="1"/>
                <c:pt idx="0">
                  <c:v>Motor</c:v>
                </c:pt>
              </c:strCache>
            </c:strRef>
          </c:tx>
          <c:invertIfNegative val="0"/>
          <c:cat>
            <c:numRef>
              <c:f>'Ra DATA'!$B$2:$B$25</c:f>
              <c:numCache>
                <c:formatCode>General</c:formatCode>
                <c:ptCount val="24"/>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numCache>
            </c:numRef>
          </c:cat>
          <c:val>
            <c:numRef>
              <c:f>'Ra DATA'!$D$2:$D$25</c:f>
              <c:numCache>
                <c:formatCode>0%</c:formatCode>
                <c:ptCount val="24"/>
                <c:pt idx="0">
                  <c:v>0.25</c:v>
                </c:pt>
                <c:pt idx="1">
                  <c:v>0.700000000000001</c:v>
                </c:pt>
                <c:pt idx="2">
                  <c:v>0.08</c:v>
                </c:pt>
                <c:pt idx="3">
                  <c:v>0.98</c:v>
                </c:pt>
                <c:pt idx="4">
                  <c:v>0.03</c:v>
                </c:pt>
                <c:pt idx="5">
                  <c:v>0.35</c:v>
                </c:pt>
                <c:pt idx="6">
                  <c:v>0.0</c:v>
                </c:pt>
                <c:pt idx="7">
                  <c:v>0.15</c:v>
                </c:pt>
                <c:pt idx="8">
                  <c:v>0.8</c:v>
                </c:pt>
                <c:pt idx="9">
                  <c:v>0.1</c:v>
                </c:pt>
                <c:pt idx="10">
                  <c:v>0.13</c:v>
                </c:pt>
                <c:pt idx="11">
                  <c:v>0.08</c:v>
                </c:pt>
                <c:pt idx="12">
                  <c:v>0.25</c:v>
                </c:pt>
                <c:pt idx="13">
                  <c:v>0.2</c:v>
                </c:pt>
                <c:pt idx="14">
                  <c:v>0.0</c:v>
                </c:pt>
                <c:pt idx="15">
                  <c:v>0.0</c:v>
                </c:pt>
                <c:pt idx="16">
                  <c:v>0.28</c:v>
                </c:pt>
                <c:pt idx="17">
                  <c:v>0.15</c:v>
                </c:pt>
                <c:pt idx="18">
                  <c:v>0.43</c:v>
                </c:pt>
                <c:pt idx="19">
                  <c:v>0.28</c:v>
                </c:pt>
                <c:pt idx="20">
                  <c:v>0.18</c:v>
                </c:pt>
                <c:pt idx="21">
                  <c:v>0.28</c:v>
                </c:pt>
                <c:pt idx="22">
                  <c:v>0.03</c:v>
                </c:pt>
                <c:pt idx="23">
                  <c:v>0.0</c:v>
                </c:pt>
              </c:numCache>
            </c:numRef>
          </c:val>
        </c:ser>
        <c:dLbls>
          <c:showLegendKey val="0"/>
          <c:showVal val="0"/>
          <c:showCatName val="0"/>
          <c:showSerName val="0"/>
          <c:showPercent val="0"/>
          <c:showBubbleSize val="0"/>
        </c:dLbls>
        <c:gapWidth val="150"/>
        <c:axId val="2108465112"/>
        <c:axId val="2108470552"/>
      </c:barChart>
      <c:catAx>
        <c:axId val="2108465112"/>
        <c:scaling>
          <c:orientation val="minMax"/>
        </c:scaling>
        <c:delete val="0"/>
        <c:axPos val="b"/>
        <c:title>
          <c:tx>
            <c:rich>
              <a:bodyPr/>
              <a:lstStyle/>
              <a:p>
                <a:pPr>
                  <a:defRPr/>
                </a:pPr>
                <a:r>
                  <a:rPr lang="en-US"/>
                  <a:t>Session</a:t>
                </a:r>
              </a:p>
            </c:rich>
          </c:tx>
          <c:overlay val="0"/>
        </c:title>
        <c:numFmt formatCode="General" sourceLinked="1"/>
        <c:majorTickMark val="out"/>
        <c:minorTickMark val="none"/>
        <c:tickLblPos val="nextTo"/>
        <c:crossAx val="2108470552"/>
        <c:crosses val="autoZero"/>
        <c:auto val="1"/>
        <c:lblAlgn val="ctr"/>
        <c:lblOffset val="100"/>
        <c:noMultiLvlLbl val="0"/>
      </c:catAx>
      <c:valAx>
        <c:axId val="2108470552"/>
        <c:scaling>
          <c:orientation val="minMax"/>
          <c:max val="1.0"/>
        </c:scaling>
        <c:delete val="0"/>
        <c:axPos val="l"/>
        <c:title>
          <c:tx>
            <c:rich>
              <a:bodyPr rot="-5400000" vert="horz"/>
              <a:lstStyle/>
              <a:p>
                <a:pPr>
                  <a:defRPr/>
                </a:pPr>
                <a:r>
                  <a:rPr lang="en-US"/>
                  <a:t>Percent Intervals Engaged</a:t>
                </a:r>
              </a:p>
            </c:rich>
          </c:tx>
          <c:overlay val="0"/>
        </c:title>
        <c:numFmt formatCode="0%" sourceLinked="1"/>
        <c:majorTickMark val="out"/>
        <c:minorTickMark val="none"/>
        <c:tickLblPos val="nextTo"/>
        <c:crossAx val="2108465112"/>
        <c:crosses val="autoZero"/>
        <c:crossBetween val="between"/>
        <c:majorUnit val="0.1"/>
      </c:valAx>
    </c:plotArea>
    <c:legend>
      <c:legendPos val="r"/>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Ronnie Motor Stereotypy</a:t>
            </a:r>
          </a:p>
        </c:rich>
      </c:tx>
      <c:layout/>
      <c:overlay val="0"/>
    </c:title>
    <c:autoTitleDeleted val="0"/>
    <c:plotArea>
      <c:layout/>
      <c:lineChart>
        <c:grouping val="standard"/>
        <c:varyColors val="0"/>
        <c:ser>
          <c:idx val="1"/>
          <c:order val="0"/>
          <c:tx>
            <c:strRef>
              <c:f>'Ra DATA'!$D$1</c:f>
              <c:strCache>
                <c:ptCount val="1"/>
                <c:pt idx="0">
                  <c:v>Motor</c:v>
                </c:pt>
              </c:strCache>
            </c:strRef>
          </c:tx>
          <c:spPr>
            <a:ln>
              <a:solidFill>
                <a:schemeClr val="tx1"/>
              </a:solidFill>
            </a:ln>
          </c:spPr>
          <c:marker>
            <c:spPr>
              <a:solidFill>
                <a:schemeClr val="tx1"/>
              </a:solidFill>
              <a:ln>
                <a:solidFill>
                  <a:sysClr val="windowText" lastClr="000000"/>
                </a:solidFill>
              </a:ln>
            </c:spPr>
          </c:marker>
          <c:dPt>
            <c:idx val="4"/>
            <c:bubble3D val="0"/>
            <c:spPr>
              <a:ln>
                <a:solidFill>
                  <a:schemeClr val="tx1"/>
                </a:solidFill>
              </a:ln>
            </c:spPr>
          </c:dPt>
          <c:dPt>
            <c:idx val="5"/>
            <c:bubble3D val="0"/>
            <c:spPr>
              <a:ln>
                <a:noFill/>
              </a:ln>
            </c:spPr>
          </c:dPt>
          <c:dPt>
            <c:idx val="14"/>
            <c:bubble3D val="0"/>
            <c:spPr>
              <a:ln>
                <a:noFill/>
              </a:ln>
            </c:spPr>
          </c:dPt>
          <c:dPt>
            <c:idx val="17"/>
            <c:bubble3D val="0"/>
            <c:spPr>
              <a:ln>
                <a:noFill/>
              </a:ln>
            </c:spPr>
          </c:dPt>
          <c:dPt>
            <c:idx val="18"/>
            <c:bubble3D val="0"/>
            <c:spPr>
              <a:ln>
                <a:noFill/>
              </a:ln>
            </c:spPr>
          </c:dPt>
          <c:dPt>
            <c:idx val="22"/>
            <c:bubble3D val="0"/>
            <c:spPr>
              <a:ln>
                <a:noFill/>
              </a:ln>
            </c:spPr>
          </c:dPt>
          <c:cat>
            <c:numRef>
              <c:f>'Ra DATA'!$B$2:$B$25</c:f>
              <c:numCache>
                <c:formatCode>General</c:formatCode>
                <c:ptCount val="24"/>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numCache>
            </c:numRef>
          </c:cat>
          <c:val>
            <c:numRef>
              <c:f>'Ra DATA'!$D$2:$D$25</c:f>
              <c:numCache>
                <c:formatCode>0%</c:formatCode>
                <c:ptCount val="24"/>
                <c:pt idx="0">
                  <c:v>0.25</c:v>
                </c:pt>
                <c:pt idx="1">
                  <c:v>0.700000000000001</c:v>
                </c:pt>
                <c:pt idx="2">
                  <c:v>0.08</c:v>
                </c:pt>
                <c:pt idx="3">
                  <c:v>0.98</c:v>
                </c:pt>
                <c:pt idx="4">
                  <c:v>0.03</c:v>
                </c:pt>
                <c:pt idx="5">
                  <c:v>0.35</c:v>
                </c:pt>
                <c:pt idx="6">
                  <c:v>0.0</c:v>
                </c:pt>
                <c:pt idx="7">
                  <c:v>0.15</c:v>
                </c:pt>
                <c:pt idx="8">
                  <c:v>0.8</c:v>
                </c:pt>
                <c:pt idx="9">
                  <c:v>0.1</c:v>
                </c:pt>
                <c:pt idx="10">
                  <c:v>0.13</c:v>
                </c:pt>
                <c:pt idx="11">
                  <c:v>0.08</c:v>
                </c:pt>
                <c:pt idx="12">
                  <c:v>0.25</c:v>
                </c:pt>
                <c:pt idx="13">
                  <c:v>0.2</c:v>
                </c:pt>
                <c:pt idx="14">
                  <c:v>0.0</c:v>
                </c:pt>
                <c:pt idx="15">
                  <c:v>0.0</c:v>
                </c:pt>
                <c:pt idx="16">
                  <c:v>0.28</c:v>
                </c:pt>
                <c:pt idx="17">
                  <c:v>0.15</c:v>
                </c:pt>
                <c:pt idx="18">
                  <c:v>0.43</c:v>
                </c:pt>
                <c:pt idx="19">
                  <c:v>0.28</c:v>
                </c:pt>
                <c:pt idx="20">
                  <c:v>0.18</c:v>
                </c:pt>
                <c:pt idx="21">
                  <c:v>0.28</c:v>
                </c:pt>
                <c:pt idx="22">
                  <c:v>0.03</c:v>
                </c:pt>
                <c:pt idx="23">
                  <c:v>0.0</c:v>
                </c:pt>
              </c:numCache>
            </c:numRef>
          </c:val>
          <c:smooth val="0"/>
        </c:ser>
        <c:dLbls>
          <c:showLegendKey val="0"/>
          <c:showVal val="0"/>
          <c:showCatName val="0"/>
          <c:showSerName val="0"/>
          <c:showPercent val="0"/>
          <c:showBubbleSize val="0"/>
        </c:dLbls>
        <c:marker val="1"/>
        <c:smooth val="0"/>
        <c:axId val="2070055368"/>
        <c:axId val="2070160664"/>
      </c:lineChart>
      <c:catAx>
        <c:axId val="2070055368"/>
        <c:scaling>
          <c:orientation val="minMax"/>
        </c:scaling>
        <c:delete val="0"/>
        <c:axPos val="b"/>
        <c:title>
          <c:tx>
            <c:rich>
              <a:bodyPr/>
              <a:lstStyle/>
              <a:p>
                <a:pPr>
                  <a:defRPr/>
                </a:pPr>
                <a:r>
                  <a:rPr lang="en-US"/>
                  <a:t>Sessions</a:t>
                </a:r>
              </a:p>
            </c:rich>
          </c:tx>
          <c:layout/>
          <c:overlay val="0"/>
        </c:title>
        <c:numFmt formatCode="General" sourceLinked="1"/>
        <c:majorTickMark val="out"/>
        <c:minorTickMark val="none"/>
        <c:tickLblPos val="nextTo"/>
        <c:crossAx val="2070160664"/>
        <c:crosses val="autoZero"/>
        <c:auto val="1"/>
        <c:lblAlgn val="ctr"/>
        <c:lblOffset val="100"/>
        <c:noMultiLvlLbl val="0"/>
      </c:catAx>
      <c:valAx>
        <c:axId val="2070160664"/>
        <c:scaling>
          <c:orientation val="minMax"/>
          <c:max val="1.0"/>
        </c:scaling>
        <c:delete val="0"/>
        <c:axPos val="l"/>
        <c:title>
          <c:tx>
            <c:rich>
              <a:bodyPr rot="-5400000" vert="horz"/>
              <a:lstStyle/>
              <a:p>
                <a:pPr>
                  <a:defRPr/>
                </a:pPr>
                <a:r>
                  <a:rPr lang="en-US"/>
                  <a:t>Percent of Intervals Engaged</a:t>
                </a:r>
              </a:p>
            </c:rich>
          </c:tx>
          <c:layout/>
          <c:overlay val="0"/>
        </c:title>
        <c:numFmt formatCode="0%" sourceLinked="1"/>
        <c:majorTickMark val="out"/>
        <c:minorTickMark val="none"/>
        <c:tickLblPos val="nextTo"/>
        <c:crossAx val="2070055368"/>
        <c:crosses val="autoZero"/>
        <c:crossBetween val="between"/>
      </c:val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T Phase Acquisition Data</a:t>
            </a:r>
          </a:p>
        </c:rich>
      </c:tx>
      <c:layout/>
      <c:overlay val="0"/>
    </c:title>
    <c:autoTitleDeleted val="0"/>
    <c:plotArea>
      <c:layout/>
      <c:barChart>
        <c:barDir val="col"/>
        <c:grouping val="clustered"/>
        <c:varyColors val="0"/>
        <c:ser>
          <c:idx val="0"/>
          <c:order val="0"/>
          <c:tx>
            <c:strRef>
              <c:f>Sheet2!$B$1</c:f>
              <c:strCache>
                <c:ptCount val="1"/>
                <c:pt idx="0">
                  <c:v>% Correct</c:v>
                </c:pt>
              </c:strCache>
            </c:strRef>
          </c:tx>
          <c:invertIfNegative val="0"/>
          <c:val>
            <c:numRef>
              <c:f>Sheet2!$B$2:$B$67</c:f>
              <c:numCache>
                <c:formatCode>0%</c:formatCode>
                <c:ptCount val="66"/>
                <c:pt idx="0">
                  <c:v>1.0</c:v>
                </c:pt>
                <c:pt idx="1">
                  <c:v>1.0</c:v>
                </c:pt>
                <c:pt idx="2">
                  <c:v>1.0</c:v>
                </c:pt>
                <c:pt idx="3">
                  <c:v>1.0</c:v>
                </c:pt>
                <c:pt idx="4">
                  <c:v>1.0</c:v>
                </c:pt>
                <c:pt idx="5">
                  <c:v>1.0</c:v>
                </c:pt>
                <c:pt idx="6">
                  <c:v>1.0</c:v>
                </c:pt>
                <c:pt idx="7">
                  <c:v>0.7</c:v>
                </c:pt>
                <c:pt idx="8">
                  <c:v>1.0</c:v>
                </c:pt>
                <c:pt idx="9">
                  <c:v>1.0</c:v>
                </c:pt>
                <c:pt idx="10">
                  <c:v>1.0</c:v>
                </c:pt>
                <c:pt idx="11">
                  <c:v>1.0</c:v>
                </c:pt>
                <c:pt idx="12">
                  <c:v>0.9</c:v>
                </c:pt>
                <c:pt idx="13">
                  <c:v>0.9</c:v>
                </c:pt>
                <c:pt idx="14">
                  <c:v>0.9</c:v>
                </c:pt>
                <c:pt idx="15">
                  <c:v>0.9</c:v>
                </c:pt>
                <c:pt idx="16">
                  <c:v>1.0</c:v>
                </c:pt>
                <c:pt idx="17">
                  <c:v>0.9</c:v>
                </c:pt>
                <c:pt idx="18">
                  <c:v>1.0</c:v>
                </c:pt>
                <c:pt idx="19">
                  <c:v>1.0</c:v>
                </c:pt>
                <c:pt idx="20">
                  <c:v>1.0</c:v>
                </c:pt>
                <c:pt idx="21">
                  <c:v>1.0</c:v>
                </c:pt>
                <c:pt idx="22">
                  <c:v>1.0</c:v>
                </c:pt>
                <c:pt idx="23">
                  <c:v>1.0</c:v>
                </c:pt>
                <c:pt idx="24">
                  <c:v>1.0</c:v>
                </c:pt>
                <c:pt idx="25">
                  <c:v>1.0</c:v>
                </c:pt>
                <c:pt idx="26">
                  <c:v>1.0</c:v>
                </c:pt>
                <c:pt idx="27">
                  <c:v>1.0</c:v>
                </c:pt>
                <c:pt idx="28">
                  <c:v>1.0</c:v>
                </c:pt>
                <c:pt idx="29">
                  <c:v>1.0</c:v>
                </c:pt>
                <c:pt idx="30">
                  <c:v>0.9</c:v>
                </c:pt>
                <c:pt idx="31">
                  <c:v>1.0</c:v>
                </c:pt>
                <c:pt idx="32">
                  <c:v>1.0</c:v>
                </c:pt>
                <c:pt idx="33">
                  <c:v>1.0</c:v>
                </c:pt>
                <c:pt idx="34">
                  <c:v>1.0</c:v>
                </c:pt>
                <c:pt idx="35">
                  <c:v>1.0</c:v>
                </c:pt>
                <c:pt idx="36">
                  <c:v>1.0</c:v>
                </c:pt>
                <c:pt idx="37">
                  <c:v>1.0</c:v>
                </c:pt>
                <c:pt idx="38">
                  <c:v>1.0</c:v>
                </c:pt>
                <c:pt idx="39">
                  <c:v>1.0</c:v>
                </c:pt>
                <c:pt idx="40">
                  <c:v>1.0</c:v>
                </c:pt>
                <c:pt idx="41">
                  <c:v>0.95</c:v>
                </c:pt>
                <c:pt idx="42">
                  <c:v>1.0</c:v>
                </c:pt>
                <c:pt idx="43">
                  <c:v>1.0</c:v>
                </c:pt>
                <c:pt idx="44">
                  <c:v>1.0</c:v>
                </c:pt>
                <c:pt idx="45">
                  <c:v>1.0</c:v>
                </c:pt>
                <c:pt idx="46">
                  <c:v>1.0</c:v>
                </c:pt>
                <c:pt idx="47">
                  <c:v>1.0</c:v>
                </c:pt>
                <c:pt idx="48">
                  <c:v>1.0</c:v>
                </c:pt>
                <c:pt idx="49">
                  <c:v>1.0</c:v>
                </c:pt>
                <c:pt idx="50">
                  <c:v>1.0</c:v>
                </c:pt>
                <c:pt idx="51">
                  <c:v>1.0</c:v>
                </c:pt>
                <c:pt idx="52">
                  <c:v>0.925</c:v>
                </c:pt>
                <c:pt idx="53">
                  <c:v>0.92</c:v>
                </c:pt>
                <c:pt idx="54">
                  <c:v>1.0</c:v>
                </c:pt>
                <c:pt idx="55">
                  <c:v>0.92</c:v>
                </c:pt>
                <c:pt idx="56">
                  <c:v>1.0</c:v>
                </c:pt>
                <c:pt idx="57">
                  <c:v>0.93</c:v>
                </c:pt>
                <c:pt idx="58">
                  <c:v>1.0</c:v>
                </c:pt>
                <c:pt idx="59">
                  <c:v>1.0</c:v>
                </c:pt>
                <c:pt idx="60">
                  <c:v>1.0</c:v>
                </c:pt>
                <c:pt idx="61">
                  <c:v>1.0</c:v>
                </c:pt>
                <c:pt idx="62">
                  <c:v>1.0</c:v>
                </c:pt>
                <c:pt idx="63">
                  <c:v>1.0</c:v>
                </c:pt>
                <c:pt idx="64">
                  <c:v>1.0</c:v>
                </c:pt>
                <c:pt idx="65">
                  <c:v>1.0</c:v>
                </c:pt>
              </c:numCache>
            </c:numRef>
          </c:val>
        </c:ser>
        <c:ser>
          <c:idx val="1"/>
          <c:order val="1"/>
          <c:tx>
            <c:strRef>
              <c:f>Sheet2!$C$1</c:f>
              <c:strCache>
                <c:ptCount val="1"/>
                <c:pt idx="0">
                  <c:v>% Ind</c:v>
                </c:pt>
              </c:strCache>
            </c:strRef>
          </c:tx>
          <c:invertIfNegative val="0"/>
          <c:val>
            <c:numRef>
              <c:f>Sheet2!$C$2:$C$67</c:f>
              <c:numCache>
                <c:formatCode>0%</c:formatCode>
                <c:ptCount val="66"/>
                <c:pt idx="0">
                  <c:v>0.05</c:v>
                </c:pt>
                <c:pt idx="1">
                  <c:v>0.7</c:v>
                </c:pt>
                <c:pt idx="2">
                  <c:v>0.2</c:v>
                </c:pt>
                <c:pt idx="3">
                  <c:v>0.1</c:v>
                </c:pt>
                <c:pt idx="4">
                  <c:v>0.75</c:v>
                </c:pt>
                <c:pt idx="5">
                  <c:v>0.9</c:v>
                </c:pt>
                <c:pt idx="6">
                  <c:v>1.0</c:v>
                </c:pt>
                <c:pt idx="11">
                  <c:v>1.0</c:v>
                </c:pt>
                <c:pt idx="12">
                  <c:v>0.9</c:v>
                </c:pt>
                <c:pt idx="15">
                  <c:v>0.9</c:v>
                </c:pt>
                <c:pt idx="17">
                  <c:v>0.9</c:v>
                </c:pt>
                <c:pt idx="22">
                  <c:v>1.0</c:v>
                </c:pt>
                <c:pt idx="23">
                  <c:v>1.0</c:v>
                </c:pt>
                <c:pt idx="28">
                  <c:v>1.0</c:v>
                </c:pt>
                <c:pt idx="29">
                  <c:v>1.0</c:v>
                </c:pt>
                <c:pt idx="34">
                  <c:v>1.0</c:v>
                </c:pt>
                <c:pt idx="35">
                  <c:v>1.0</c:v>
                </c:pt>
                <c:pt idx="40">
                  <c:v>1.0</c:v>
                </c:pt>
                <c:pt idx="41">
                  <c:v>0.95</c:v>
                </c:pt>
                <c:pt idx="46">
                  <c:v>1.0</c:v>
                </c:pt>
                <c:pt idx="47">
                  <c:v>1.0</c:v>
                </c:pt>
                <c:pt idx="52">
                  <c:v>0.925</c:v>
                </c:pt>
                <c:pt idx="53">
                  <c:v>0.92</c:v>
                </c:pt>
                <c:pt idx="54">
                  <c:v>1.0</c:v>
                </c:pt>
                <c:pt idx="55">
                  <c:v>0.92</c:v>
                </c:pt>
                <c:pt idx="60">
                  <c:v>1.0</c:v>
                </c:pt>
                <c:pt idx="61">
                  <c:v>1.0</c:v>
                </c:pt>
              </c:numCache>
            </c:numRef>
          </c:val>
        </c:ser>
        <c:dLbls>
          <c:showLegendKey val="0"/>
          <c:showVal val="0"/>
          <c:showCatName val="0"/>
          <c:showSerName val="0"/>
          <c:showPercent val="0"/>
          <c:showBubbleSize val="0"/>
        </c:dLbls>
        <c:gapWidth val="150"/>
        <c:axId val="-2147162520"/>
        <c:axId val="-2147168008"/>
      </c:barChart>
      <c:catAx>
        <c:axId val="-2147162520"/>
        <c:scaling>
          <c:orientation val="minMax"/>
        </c:scaling>
        <c:delete val="0"/>
        <c:axPos val="b"/>
        <c:title>
          <c:tx>
            <c:rich>
              <a:bodyPr/>
              <a:lstStyle/>
              <a:p>
                <a:pPr>
                  <a:defRPr/>
                </a:pPr>
                <a:r>
                  <a:rPr lang="en-US"/>
                  <a:t>Session</a:t>
                </a:r>
              </a:p>
            </c:rich>
          </c:tx>
          <c:layout/>
          <c:overlay val="0"/>
        </c:title>
        <c:majorTickMark val="out"/>
        <c:minorTickMark val="none"/>
        <c:tickLblPos val="nextTo"/>
        <c:crossAx val="-2147168008"/>
        <c:crosses val="autoZero"/>
        <c:auto val="1"/>
        <c:lblAlgn val="ctr"/>
        <c:lblOffset val="100"/>
        <c:noMultiLvlLbl val="0"/>
      </c:catAx>
      <c:valAx>
        <c:axId val="-2147168008"/>
        <c:scaling>
          <c:orientation val="minMax"/>
          <c:max val="1.0"/>
        </c:scaling>
        <c:delete val="0"/>
        <c:axPos val="l"/>
        <c:title>
          <c:tx>
            <c:rich>
              <a:bodyPr rot="-5400000" vert="horz"/>
              <a:lstStyle/>
              <a:p>
                <a:pPr>
                  <a:defRPr/>
                </a:pPr>
                <a:r>
                  <a:rPr lang="en-US"/>
                  <a:t>Percentage Achieved</a:t>
                </a:r>
              </a:p>
            </c:rich>
          </c:tx>
          <c:layout/>
          <c:overlay val="0"/>
        </c:title>
        <c:numFmt formatCode="0%" sourceLinked="1"/>
        <c:majorTickMark val="out"/>
        <c:minorTickMark val="none"/>
        <c:tickLblPos val="nextTo"/>
        <c:crossAx val="-2147162520"/>
        <c:crosses val="autoZero"/>
        <c:crossBetween val="between"/>
      </c:valAx>
    </c:plotArea>
    <c:legend>
      <c:legendPos val="r"/>
      <c:layout/>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0.21865</cdr:x>
      <cdr:y>0.08716</cdr:y>
    </cdr:from>
    <cdr:to>
      <cdr:x>0.2242</cdr:x>
      <cdr:y>0.90673</cdr:y>
    </cdr:to>
    <cdr:sp macro="" textlink="">
      <cdr:nvSpPr>
        <cdr:cNvPr id="3" name="Straight Connector 2"/>
        <cdr:cNvSpPr/>
      </cdr:nvSpPr>
      <cdr:spPr>
        <a:xfrm xmlns:a="http://schemas.openxmlformats.org/drawingml/2006/main" flipH="1" flipV="1">
          <a:off x="1895379" y="548409"/>
          <a:ext cx="48106" cy="515697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0.09434</cdr:x>
      <cdr:y>0.08563</cdr:y>
    </cdr:from>
    <cdr:to>
      <cdr:x>0.18202</cdr:x>
      <cdr:y>0.12385</cdr:y>
    </cdr:to>
    <cdr:sp macro="" textlink="">
      <cdr:nvSpPr>
        <cdr:cNvPr id="4" name="TextBox 3"/>
        <cdr:cNvSpPr txBox="1"/>
      </cdr:nvSpPr>
      <cdr:spPr>
        <a:xfrm xmlns:a="http://schemas.openxmlformats.org/drawingml/2006/main">
          <a:off x="817804" y="538789"/>
          <a:ext cx="760076" cy="240530"/>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800"/>
            <a:t>Baseline</a:t>
          </a:r>
        </a:p>
      </cdr:txBody>
    </cdr:sp>
  </cdr:relSizeAnchor>
  <cdr:relSizeAnchor xmlns:cdr="http://schemas.openxmlformats.org/drawingml/2006/chartDrawing">
    <cdr:from>
      <cdr:x>0.29523</cdr:x>
      <cdr:y>0.08563</cdr:y>
    </cdr:from>
    <cdr:to>
      <cdr:x>0.30522</cdr:x>
      <cdr:y>0.90673</cdr:y>
    </cdr:to>
    <cdr:sp macro="" textlink="">
      <cdr:nvSpPr>
        <cdr:cNvPr id="6" name="Straight Connector 5"/>
        <cdr:cNvSpPr/>
      </cdr:nvSpPr>
      <cdr:spPr>
        <a:xfrm xmlns:a="http://schemas.openxmlformats.org/drawingml/2006/main" flipH="1" flipV="1">
          <a:off x="2559241" y="538787"/>
          <a:ext cx="86591" cy="5166591"/>
        </a:xfrm>
        <a:prstGeom xmlns:a="http://schemas.openxmlformats.org/drawingml/2006/main" prst="line">
          <a:avLst/>
        </a:prstGeom>
        <a:ln xmlns:a="http://schemas.openxmlformats.org/drawingml/2006/main">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0.22642</cdr:x>
      <cdr:y>0.08716</cdr:y>
    </cdr:from>
    <cdr:to>
      <cdr:x>0.28857</cdr:x>
      <cdr:y>0.12538</cdr:y>
    </cdr:to>
    <cdr:sp macro="" textlink="">
      <cdr:nvSpPr>
        <cdr:cNvPr id="7" name="TextBox 6"/>
        <cdr:cNvSpPr txBox="1"/>
      </cdr:nvSpPr>
      <cdr:spPr>
        <a:xfrm xmlns:a="http://schemas.openxmlformats.org/drawingml/2006/main">
          <a:off x="1962727" y="548409"/>
          <a:ext cx="538788" cy="240530"/>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800"/>
            <a:t>Phase I</a:t>
          </a:r>
        </a:p>
      </cdr:txBody>
    </cdr:sp>
  </cdr:relSizeAnchor>
  <cdr:relSizeAnchor xmlns:cdr="http://schemas.openxmlformats.org/drawingml/2006/chartDrawing">
    <cdr:from>
      <cdr:x>0.30411</cdr:x>
      <cdr:y>0.08716</cdr:y>
    </cdr:from>
    <cdr:to>
      <cdr:x>0.47614</cdr:x>
      <cdr:y>0.13303</cdr:y>
    </cdr:to>
    <cdr:sp macro="" textlink="">
      <cdr:nvSpPr>
        <cdr:cNvPr id="8" name="TextBox 7"/>
        <cdr:cNvSpPr txBox="1"/>
      </cdr:nvSpPr>
      <cdr:spPr>
        <a:xfrm xmlns:a="http://schemas.openxmlformats.org/drawingml/2006/main">
          <a:off x="2636211" y="548409"/>
          <a:ext cx="1491289" cy="288636"/>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800"/>
            <a:t>Phase II (2-5 preferred)</a:t>
          </a:r>
        </a:p>
      </cdr:txBody>
    </cdr:sp>
  </cdr:relSizeAnchor>
  <cdr:relSizeAnchor xmlns:cdr="http://schemas.openxmlformats.org/drawingml/2006/chartDrawing">
    <cdr:from>
      <cdr:x>0.65372</cdr:x>
      <cdr:y>0.08868</cdr:y>
    </cdr:from>
    <cdr:to>
      <cdr:x>0.66371</cdr:x>
      <cdr:y>0.9052</cdr:y>
    </cdr:to>
    <cdr:sp macro="" textlink="">
      <cdr:nvSpPr>
        <cdr:cNvPr id="10" name="Straight Connector 9"/>
        <cdr:cNvSpPr/>
      </cdr:nvSpPr>
      <cdr:spPr>
        <a:xfrm xmlns:a="http://schemas.openxmlformats.org/drawingml/2006/main" flipH="1" flipV="1">
          <a:off x="5666893" y="558029"/>
          <a:ext cx="86591" cy="5137728"/>
        </a:xfrm>
        <a:prstGeom xmlns:a="http://schemas.openxmlformats.org/drawingml/2006/main" prst="line">
          <a:avLst/>
        </a:prstGeom>
        <a:ln xmlns:a="http://schemas.openxmlformats.org/drawingml/2006/main">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0.66593</cdr:x>
      <cdr:y>0.08868</cdr:y>
    </cdr:from>
    <cdr:to>
      <cdr:x>0.77491</cdr:x>
      <cdr:y>0.15083</cdr:y>
    </cdr:to>
    <cdr:sp macro="" textlink="">
      <cdr:nvSpPr>
        <cdr:cNvPr id="11" name="TextBox 10"/>
        <cdr:cNvSpPr txBox="1"/>
      </cdr:nvSpPr>
      <cdr:spPr>
        <a:xfrm xmlns:a="http://schemas.openxmlformats.org/drawingml/2006/main">
          <a:off x="5480337" y="401362"/>
          <a:ext cx="896837" cy="281288"/>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800"/>
            <a:t>Phase III</a:t>
          </a:r>
        </a:p>
      </cdr:txBody>
    </cdr:sp>
  </cdr:relSizeAnchor>
</c:userShapes>
</file>

<file path=ppt/drawings/drawing2.xml><?xml version="1.0" encoding="utf-8"?>
<c:userShapes xmlns:c="http://schemas.openxmlformats.org/drawingml/2006/chart">
  <cdr:relSizeAnchor xmlns:cdr="http://schemas.openxmlformats.org/drawingml/2006/chartDrawing">
    <cdr:from>
      <cdr:x>0.22974</cdr:x>
      <cdr:y>0.07645</cdr:y>
    </cdr:from>
    <cdr:to>
      <cdr:x>0.23862</cdr:x>
      <cdr:y>0.9052</cdr:y>
    </cdr:to>
    <cdr:sp macro="" textlink="">
      <cdr:nvSpPr>
        <cdr:cNvPr id="3" name="Straight Connector 2"/>
        <cdr:cNvSpPr/>
      </cdr:nvSpPr>
      <cdr:spPr>
        <a:xfrm xmlns:a="http://schemas.openxmlformats.org/drawingml/2006/main" flipH="1" flipV="1">
          <a:off x="1991591" y="481060"/>
          <a:ext cx="76970" cy="5214697"/>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0.09212</cdr:x>
      <cdr:y>0.08104</cdr:y>
    </cdr:from>
    <cdr:to>
      <cdr:x>0.17418</cdr:x>
      <cdr:y>0.14776</cdr:y>
    </cdr:to>
    <cdr:sp macro="" textlink="">
      <cdr:nvSpPr>
        <cdr:cNvPr id="4" name="TextBox 3"/>
        <cdr:cNvSpPr txBox="1"/>
      </cdr:nvSpPr>
      <cdr:spPr>
        <a:xfrm xmlns:a="http://schemas.openxmlformats.org/drawingml/2006/main">
          <a:off x="758110" y="366784"/>
          <a:ext cx="675325" cy="301966"/>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800" dirty="0"/>
            <a:t>Baseline</a:t>
          </a:r>
        </a:p>
      </cdr:txBody>
    </cdr:sp>
  </cdr:relSizeAnchor>
  <cdr:relSizeAnchor xmlns:cdr="http://schemas.openxmlformats.org/drawingml/2006/chartDrawing">
    <cdr:from>
      <cdr:x>0.32519</cdr:x>
      <cdr:y>0.07798</cdr:y>
    </cdr:from>
    <cdr:to>
      <cdr:x>0.3263</cdr:x>
      <cdr:y>0.90367</cdr:y>
    </cdr:to>
    <cdr:sp macro="" textlink="">
      <cdr:nvSpPr>
        <cdr:cNvPr id="6" name="Straight Connector 5"/>
        <cdr:cNvSpPr/>
      </cdr:nvSpPr>
      <cdr:spPr>
        <a:xfrm xmlns:a="http://schemas.openxmlformats.org/drawingml/2006/main" flipH="1" flipV="1">
          <a:off x="2819015" y="490682"/>
          <a:ext cx="9621" cy="5195454"/>
        </a:xfrm>
        <a:prstGeom xmlns:a="http://schemas.openxmlformats.org/drawingml/2006/main" prst="line">
          <a:avLst/>
        </a:prstGeom>
        <a:ln xmlns:a="http://schemas.openxmlformats.org/drawingml/2006/main">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0.70699</cdr:x>
      <cdr:y>0.09786</cdr:y>
    </cdr:from>
    <cdr:to>
      <cdr:x>0.71476</cdr:x>
      <cdr:y>0.90214</cdr:y>
    </cdr:to>
    <cdr:sp macro="" textlink="">
      <cdr:nvSpPr>
        <cdr:cNvPr id="8" name="Straight Connector 7"/>
        <cdr:cNvSpPr/>
      </cdr:nvSpPr>
      <cdr:spPr>
        <a:xfrm xmlns:a="http://schemas.openxmlformats.org/drawingml/2006/main" flipH="1" flipV="1">
          <a:off x="6128712" y="615758"/>
          <a:ext cx="67349" cy="5060757"/>
        </a:xfrm>
        <a:prstGeom xmlns:a="http://schemas.openxmlformats.org/drawingml/2006/main" prst="line">
          <a:avLst/>
        </a:prstGeom>
        <a:ln xmlns:a="http://schemas.openxmlformats.org/drawingml/2006/main">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0.23751</cdr:x>
      <cdr:y>0.08257</cdr:y>
    </cdr:from>
    <cdr:to>
      <cdr:x>0.31749</cdr:x>
      <cdr:y>0.14776</cdr:y>
    </cdr:to>
    <cdr:sp macro="" textlink="">
      <cdr:nvSpPr>
        <cdr:cNvPr id="9" name="TextBox 8"/>
        <cdr:cNvSpPr txBox="1"/>
      </cdr:nvSpPr>
      <cdr:spPr>
        <a:xfrm xmlns:a="http://schemas.openxmlformats.org/drawingml/2006/main">
          <a:off x="1954611" y="373709"/>
          <a:ext cx="658207" cy="295041"/>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800" dirty="0"/>
            <a:t>Phase I </a:t>
          </a:r>
        </a:p>
      </cdr:txBody>
    </cdr:sp>
  </cdr:relSizeAnchor>
  <cdr:relSizeAnchor xmlns:cdr="http://schemas.openxmlformats.org/drawingml/2006/chartDrawing">
    <cdr:from>
      <cdr:x>0.32852</cdr:x>
      <cdr:y>0.08257</cdr:y>
    </cdr:from>
    <cdr:to>
      <cdr:x>0.50166</cdr:x>
      <cdr:y>0.12538</cdr:y>
    </cdr:to>
    <cdr:sp macro="" textlink="">
      <cdr:nvSpPr>
        <cdr:cNvPr id="10" name="TextBox 9"/>
        <cdr:cNvSpPr txBox="1"/>
      </cdr:nvSpPr>
      <cdr:spPr>
        <a:xfrm xmlns:a="http://schemas.openxmlformats.org/drawingml/2006/main">
          <a:off x="2847878" y="519546"/>
          <a:ext cx="1500909" cy="269394"/>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800"/>
            <a:t>Phase</a:t>
          </a:r>
          <a:r>
            <a:rPr lang="en-US" sz="800" baseline="0"/>
            <a:t> II (2-5 preferred items)</a:t>
          </a:r>
          <a:endParaRPr lang="en-US" sz="800"/>
        </a:p>
      </cdr:txBody>
    </cdr:sp>
  </cdr:relSizeAnchor>
  <cdr:relSizeAnchor xmlns:cdr="http://schemas.openxmlformats.org/drawingml/2006/chartDrawing">
    <cdr:from>
      <cdr:x>0.72031</cdr:x>
      <cdr:y>0.09174</cdr:y>
    </cdr:from>
    <cdr:to>
      <cdr:x>0.81173</cdr:x>
      <cdr:y>0.1511</cdr:y>
    </cdr:to>
    <cdr:sp macro="" textlink="">
      <cdr:nvSpPr>
        <cdr:cNvPr id="11" name="TextBox 10"/>
        <cdr:cNvSpPr txBox="1"/>
      </cdr:nvSpPr>
      <cdr:spPr>
        <a:xfrm xmlns:a="http://schemas.openxmlformats.org/drawingml/2006/main">
          <a:off x="5927863" y="415212"/>
          <a:ext cx="752316" cy="268656"/>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800"/>
            <a:t>Phase III</a:t>
          </a:r>
        </a:p>
      </cdr:txBody>
    </cdr:sp>
  </cdr:relSizeAnchor>
</c:userShapes>
</file>

<file path=ppt/drawings/drawing3.xml><?xml version="1.0" encoding="utf-8"?>
<c:userShapes xmlns:c="http://schemas.openxmlformats.org/drawingml/2006/chart">
  <cdr:relSizeAnchor xmlns:cdr="http://schemas.openxmlformats.org/drawingml/2006/chartDrawing">
    <cdr:from>
      <cdr:x>0.25305</cdr:x>
      <cdr:y>0.07645</cdr:y>
    </cdr:from>
    <cdr:to>
      <cdr:x>0.25749</cdr:x>
      <cdr:y>0.90673</cdr:y>
    </cdr:to>
    <cdr:sp macro="" textlink="">
      <cdr:nvSpPr>
        <cdr:cNvPr id="3" name="Straight Connector 2"/>
        <cdr:cNvSpPr/>
      </cdr:nvSpPr>
      <cdr:spPr>
        <a:xfrm xmlns:a="http://schemas.openxmlformats.org/drawingml/2006/main" flipH="1" flipV="1">
          <a:off x="2193635" y="481061"/>
          <a:ext cx="38485" cy="5224318"/>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0.09101</cdr:x>
      <cdr:y>0.08257</cdr:y>
    </cdr:from>
    <cdr:to>
      <cdr:x>0.19867</cdr:x>
      <cdr:y>0.15153</cdr:y>
    </cdr:to>
    <cdr:sp macro="" textlink="">
      <cdr:nvSpPr>
        <cdr:cNvPr id="4" name="TextBox 3"/>
        <cdr:cNvSpPr txBox="1"/>
      </cdr:nvSpPr>
      <cdr:spPr>
        <a:xfrm xmlns:a="http://schemas.openxmlformats.org/drawingml/2006/main">
          <a:off x="748976" y="373709"/>
          <a:ext cx="885999" cy="312091"/>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100" dirty="0"/>
            <a:t>Baseline</a:t>
          </a:r>
        </a:p>
      </cdr:txBody>
    </cdr:sp>
  </cdr:relSizeAnchor>
  <cdr:relSizeAnchor xmlns:cdr="http://schemas.openxmlformats.org/drawingml/2006/chartDrawing">
    <cdr:from>
      <cdr:x>0.56715</cdr:x>
      <cdr:y>0.08563</cdr:y>
    </cdr:from>
    <cdr:to>
      <cdr:x>0.56826</cdr:x>
      <cdr:y>0.9052</cdr:y>
    </cdr:to>
    <cdr:sp macro="" textlink="">
      <cdr:nvSpPr>
        <cdr:cNvPr id="6" name="Straight Connector 5"/>
        <cdr:cNvSpPr/>
      </cdr:nvSpPr>
      <cdr:spPr>
        <a:xfrm xmlns:a="http://schemas.openxmlformats.org/drawingml/2006/main" flipH="1" flipV="1">
          <a:off x="4916439" y="538788"/>
          <a:ext cx="9622" cy="5156970"/>
        </a:xfrm>
        <a:prstGeom xmlns:a="http://schemas.openxmlformats.org/drawingml/2006/main" prst="line">
          <a:avLst/>
        </a:prstGeom>
        <a:ln xmlns:a="http://schemas.openxmlformats.org/drawingml/2006/main">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0.26304</cdr:x>
      <cdr:y>0.0841</cdr:y>
    </cdr:from>
    <cdr:to>
      <cdr:x>0.37514</cdr:x>
      <cdr:y>0.12844</cdr:y>
    </cdr:to>
    <cdr:sp macro="" textlink="">
      <cdr:nvSpPr>
        <cdr:cNvPr id="7" name="TextBox 6"/>
        <cdr:cNvSpPr txBox="1"/>
      </cdr:nvSpPr>
      <cdr:spPr>
        <a:xfrm xmlns:a="http://schemas.openxmlformats.org/drawingml/2006/main">
          <a:off x="2280227" y="529167"/>
          <a:ext cx="971743" cy="279015"/>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100"/>
            <a:t>Phase I</a:t>
          </a:r>
        </a:p>
      </cdr:txBody>
    </cdr:sp>
  </cdr:relSizeAnchor>
  <cdr:relSizeAnchor xmlns:cdr="http://schemas.openxmlformats.org/drawingml/2006/chartDrawing">
    <cdr:from>
      <cdr:x>0.57492</cdr:x>
      <cdr:y>0.08868</cdr:y>
    </cdr:from>
    <cdr:to>
      <cdr:x>0.66482</cdr:x>
      <cdr:y>0.15153</cdr:y>
    </cdr:to>
    <cdr:sp macro="" textlink="">
      <cdr:nvSpPr>
        <cdr:cNvPr id="8" name="TextBox 7"/>
        <cdr:cNvSpPr txBox="1"/>
      </cdr:nvSpPr>
      <cdr:spPr>
        <a:xfrm xmlns:a="http://schemas.openxmlformats.org/drawingml/2006/main">
          <a:off x="4731362" y="401362"/>
          <a:ext cx="739841" cy="284438"/>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100" dirty="0"/>
            <a:t>Phase</a:t>
          </a:r>
          <a:r>
            <a:rPr lang="en-US" sz="1100" baseline="0" dirty="0"/>
            <a:t> II</a:t>
          </a:r>
          <a:endParaRPr lang="en-US" sz="1100" dirty="0"/>
        </a:p>
      </cdr:txBody>
    </cdr:sp>
  </cdr:relSizeAnchor>
  <cdr:relSizeAnchor xmlns:cdr="http://schemas.openxmlformats.org/drawingml/2006/chartDrawing">
    <cdr:from>
      <cdr:x>0.67148</cdr:x>
      <cdr:y>0.08563</cdr:y>
    </cdr:from>
    <cdr:to>
      <cdr:x>0.6737</cdr:x>
      <cdr:y>0.90673</cdr:y>
    </cdr:to>
    <cdr:sp macro="" textlink="">
      <cdr:nvSpPr>
        <cdr:cNvPr id="10" name="Straight Connector 9"/>
        <cdr:cNvSpPr/>
      </cdr:nvSpPr>
      <cdr:spPr>
        <a:xfrm xmlns:a="http://schemas.openxmlformats.org/drawingml/2006/main" flipV="1">
          <a:off x="5820833" y="538788"/>
          <a:ext cx="19243" cy="5166591"/>
        </a:xfrm>
        <a:prstGeom xmlns:a="http://schemas.openxmlformats.org/drawingml/2006/main" prst="line">
          <a:avLst/>
        </a:prstGeom>
        <a:ln xmlns:a="http://schemas.openxmlformats.org/drawingml/2006/main">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0.70588</cdr:x>
      <cdr:y>0.09786</cdr:y>
    </cdr:from>
    <cdr:to>
      <cdr:x>0.70699</cdr:x>
      <cdr:y>0.90367</cdr:y>
    </cdr:to>
    <cdr:sp macro="" textlink="">
      <cdr:nvSpPr>
        <cdr:cNvPr id="12" name="Straight Connector 11"/>
        <cdr:cNvSpPr/>
      </cdr:nvSpPr>
      <cdr:spPr>
        <a:xfrm xmlns:a="http://schemas.openxmlformats.org/drawingml/2006/main" flipH="1" flipV="1">
          <a:off x="6119090" y="615757"/>
          <a:ext cx="9620" cy="5070377"/>
        </a:xfrm>
        <a:prstGeom xmlns:a="http://schemas.openxmlformats.org/drawingml/2006/main" prst="line">
          <a:avLst/>
        </a:prstGeom>
        <a:ln xmlns:a="http://schemas.openxmlformats.org/drawingml/2006/main">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0.67481</cdr:x>
      <cdr:y>0.0474</cdr:y>
    </cdr:from>
    <cdr:to>
      <cdr:x>0.75916</cdr:x>
      <cdr:y>0.10102</cdr:y>
    </cdr:to>
    <cdr:sp macro="" textlink="">
      <cdr:nvSpPr>
        <cdr:cNvPr id="13" name="TextBox 12"/>
        <cdr:cNvSpPr txBox="1"/>
      </cdr:nvSpPr>
      <cdr:spPr>
        <a:xfrm xmlns:a="http://schemas.openxmlformats.org/drawingml/2006/main">
          <a:off x="5553416" y="214530"/>
          <a:ext cx="694167" cy="242669"/>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900" dirty="0"/>
            <a:t>Phase III</a:t>
          </a:r>
        </a:p>
      </cdr:txBody>
    </cdr:sp>
  </cdr:relSizeAnchor>
  <cdr:relSizeAnchor xmlns:cdr="http://schemas.openxmlformats.org/drawingml/2006/chartDrawing">
    <cdr:from>
      <cdr:x>0.68701</cdr:x>
      <cdr:y>0.07951</cdr:y>
    </cdr:from>
    <cdr:to>
      <cdr:x>0.68701</cdr:x>
      <cdr:y>0.11009</cdr:y>
    </cdr:to>
    <cdr:sp macro="" textlink="">
      <cdr:nvSpPr>
        <cdr:cNvPr id="15" name="Straight Arrow Connector 14"/>
        <cdr:cNvSpPr/>
      </cdr:nvSpPr>
      <cdr:spPr>
        <a:xfrm xmlns:a="http://schemas.openxmlformats.org/drawingml/2006/main">
          <a:off x="5955530" y="500303"/>
          <a:ext cx="0" cy="192424"/>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0.71032</cdr:x>
      <cdr:y>0.0948</cdr:y>
    </cdr:from>
    <cdr:to>
      <cdr:x>0.798</cdr:x>
      <cdr:y>0.16836</cdr:y>
    </cdr:to>
    <cdr:sp macro="" textlink="">
      <cdr:nvSpPr>
        <cdr:cNvPr id="16" name="TextBox 15"/>
        <cdr:cNvSpPr txBox="1"/>
      </cdr:nvSpPr>
      <cdr:spPr>
        <a:xfrm xmlns:a="http://schemas.openxmlformats.org/drawingml/2006/main">
          <a:off x="5845649" y="429061"/>
          <a:ext cx="721572" cy="332939"/>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100" dirty="0"/>
            <a:t>Phase IV</a:t>
          </a:r>
        </a:p>
      </cdr:txBody>
    </cdr:sp>
  </cdr:relSizeAnchor>
  <cdr:relSizeAnchor xmlns:cdr="http://schemas.openxmlformats.org/drawingml/2006/chartDrawing">
    <cdr:from>
      <cdr:x>0.83907</cdr:x>
      <cdr:y>0.08563</cdr:y>
    </cdr:from>
    <cdr:to>
      <cdr:x>0.84351</cdr:x>
      <cdr:y>0.90673</cdr:y>
    </cdr:to>
    <cdr:sp macro="" textlink="">
      <cdr:nvSpPr>
        <cdr:cNvPr id="18" name="Straight Connector 17"/>
        <cdr:cNvSpPr/>
      </cdr:nvSpPr>
      <cdr:spPr>
        <a:xfrm xmlns:a="http://schemas.openxmlformats.org/drawingml/2006/main" flipH="1" flipV="1">
          <a:off x="7273636" y="538788"/>
          <a:ext cx="38485" cy="5166591"/>
        </a:xfrm>
        <a:prstGeom xmlns:a="http://schemas.openxmlformats.org/drawingml/2006/main" prst="line">
          <a:avLst/>
        </a:prstGeom>
        <a:ln xmlns:a="http://schemas.openxmlformats.org/drawingml/2006/main">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0.84795</cdr:x>
      <cdr:y>0.09021</cdr:y>
    </cdr:from>
    <cdr:to>
      <cdr:x>0.9323</cdr:x>
      <cdr:y>0.15153</cdr:y>
    </cdr:to>
    <cdr:sp macro="" textlink="">
      <cdr:nvSpPr>
        <cdr:cNvPr id="19" name="TextBox 18"/>
        <cdr:cNvSpPr txBox="1"/>
      </cdr:nvSpPr>
      <cdr:spPr>
        <a:xfrm xmlns:a="http://schemas.openxmlformats.org/drawingml/2006/main">
          <a:off x="6978289" y="408286"/>
          <a:ext cx="694167" cy="277513"/>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100" dirty="0"/>
            <a:t>Phase V</a:t>
          </a:r>
        </a:p>
      </cdr:txBody>
    </cdr:sp>
  </cdr:relSizeAnchor>
</c:userShapes>
</file>

<file path=ppt/drawings/drawing4.xml><?xml version="1.0" encoding="utf-8"?>
<c:userShapes xmlns:c="http://schemas.openxmlformats.org/drawingml/2006/chart">
  <cdr:relSizeAnchor xmlns:cdr="http://schemas.openxmlformats.org/drawingml/2006/chartDrawing">
    <cdr:from>
      <cdr:x>0.26415</cdr:x>
      <cdr:y>0.08104</cdr:y>
    </cdr:from>
    <cdr:to>
      <cdr:x>0.27081</cdr:x>
      <cdr:y>0.91131</cdr:y>
    </cdr:to>
    <cdr:sp macro="" textlink="">
      <cdr:nvSpPr>
        <cdr:cNvPr id="3" name="Straight Connector 2"/>
        <cdr:cNvSpPr/>
      </cdr:nvSpPr>
      <cdr:spPr>
        <a:xfrm xmlns:a="http://schemas.openxmlformats.org/drawingml/2006/main" flipH="1" flipV="1">
          <a:off x="2289848" y="509924"/>
          <a:ext cx="57728" cy="5224318"/>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0.09545</cdr:x>
      <cdr:y>0.08257</cdr:y>
    </cdr:from>
    <cdr:to>
      <cdr:x>0.18757</cdr:x>
      <cdr:y>0.15153</cdr:y>
    </cdr:to>
    <cdr:sp macro="" textlink="">
      <cdr:nvSpPr>
        <cdr:cNvPr id="4" name="TextBox 3"/>
        <cdr:cNvSpPr txBox="1"/>
      </cdr:nvSpPr>
      <cdr:spPr>
        <a:xfrm xmlns:a="http://schemas.openxmlformats.org/drawingml/2006/main">
          <a:off x="785515" y="373709"/>
          <a:ext cx="758111" cy="312091"/>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100"/>
            <a:t>Baseline</a:t>
          </a:r>
        </a:p>
      </cdr:txBody>
    </cdr:sp>
  </cdr:relSizeAnchor>
  <cdr:relSizeAnchor xmlns:cdr="http://schemas.openxmlformats.org/drawingml/2006/chartDrawing">
    <cdr:from>
      <cdr:x>0.59933</cdr:x>
      <cdr:y>0.09327</cdr:y>
    </cdr:from>
    <cdr:to>
      <cdr:x>0.60599</cdr:x>
      <cdr:y>0.90673</cdr:y>
    </cdr:to>
    <cdr:sp macro="" textlink="">
      <cdr:nvSpPr>
        <cdr:cNvPr id="6" name="Straight Connector 5"/>
        <cdr:cNvSpPr/>
      </cdr:nvSpPr>
      <cdr:spPr>
        <a:xfrm xmlns:a="http://schemas.openxmlformats.org/drawingml/2006/main" flipH="1" flipV="1">
          <a:off x="5195455" y="586894"/>
          <a:ext cx="57727" cy="5118485"/>
        </a:xfrm>
        <a:prstGeom xmlns:a="http://schemas.openxmlformats.org/drawingml/2006/main" prst="line">
          <a:avLst/>
        </a:prstGeom>
        <a:ln xmlns:a="http://schemas.openxmlformats.org/drawingml/2006/main">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0.27081</cdr:x>
      <cdr:y>0.08716</cdr:y>
    </cdr:from>
    <cdr:to>
      <cdr:x>0.35516</cdr:x>
      <cdr:y>0.15153</cdr:y>
    </cdr:to>
    <cdr:sp macro="" textlink="">
      <cdr:nvSpPr>
        <cdr:cNvPr id="7" name="TextBox 6"/>
        <cdr:cNvSpPr txBox="1"/>
      </cdr:nvSpPr>
      <cdr:spPr>
        <a:xfrm xmlns:a="http://schemas.openxmlformats.org/drawingml/2006/main">
          <a:off x="2228658" y="394483"/>
          <a:ext cx="694167" cy="291317"/>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100"/>
            <a:t>Phase I</a:t>
          </a:r>
        </a:p>
      </cdr:txBody>
    </cdr:sp>
  </cdr:relSizeAnchor>
  <cdr:relSizeAnchor xmlns:cdr="http://schemas.openxmlformats.org/drawingml/2006/chartDrawing">
    <cdr:from>
      <cdr:x>0.60821</cdr:x>
      <cdr:y>0.08563</cdr:y>
    </cdr:from>
    <cdr:to>
      <cdr:x>0.70325</cdr:x>
      <cdr:y>0.14749</cdr:y>
    </cdr:to>
    <cdr:sp macro="" textlink="">
      <cdr:nvSpPr>
        <cdr:cNvPr id="8" name="TextBox 7"/>
        <cdr:cNvSpPr txBox="1"/>
      </cdr:nvSpPr>
      <cdr:spPr>
        <a:xfrm xmlns:a="http://schemas.openxmlformats.org/drawingml/2006/main">
          <a:off x="5005325" y="387558"/>
          <a:ext cx="782158" cy="279974"/>
        </a:xfrm>
        <a:prstGeom xmlns:a="http://schemas.openxmlformats.org/drawingml/2006/main" prst="rect">
          <a:avLst/>
        </a:prstGeom>
        <a:ln xmlns:a="http://schemas.openxmlformats.org/drawingml/2006/main">
          <a:solidFill>
            <a:prstClr val="black"/>
          </a:solidFill>
        </a:ln>
      </cdr:spPr>
      <cdr:txBody>
        <a:bodyPr xmlns:a="http://schemas.openxmlformats.org/drawingml/2006/main" vertOverflow="clip" wrap="square" rtlCol="0"/>
        <a:lstStyle xmlns:a="http://schemas.openxmlformats.org/drawingml/2006/main"/>
        <a:p xmlns:a="http://schemas.openxmlformats.org/drawingml/2006/main">
          <a:r>
            <a:rPr lang="en-US" sz="1100"/>
            <a:t>Phase II</a:t>
          </a:r>
        </a:p>
      </cdr:txBody>
    </cdr:sp>
  </cdr:relSizeAnchor>
  <cdr:relSizeAnchor xmlns:cdr="http://schemas.openxmlformats.org/drawingml/2006/chartDrawing">
    <cdr:from>
      <cdr:x>0</cdr:x>
      <cdr:y>0</cdr:y>
    </cdr:from>
    <cdr:to>
      <cdr:x>0</cdr:x>
      <cdr:y>0</cdr:y>
    </cdr:to>
    <cdr:sp macro="" textlink="">
      <cdr:nvSpPr>
        <cdr:cNvPr id="10" name="Straight Connector 9"/>
        <cdr:cNvSpPr/>
      </cdr:nvSpPr>
      <cdr:spPr>
        <a:xfrm xmlns:a="http://schemas.openxmlformats.org/drawingml/2006/main" flipV="1">
          <a:off x="0" y="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0.71698</cdr:x>
      <cdr:y>0.08868</cdr:y>
    </cdr:from>
    <cdr:to>
      <cdr:x>0.72031</cdr:x>
      <cdr:y>0.90367</cdr:y>
    </cdr:to>
    <cdr:sp macro="" textlink="">
      <cdr:nvSpPr>
        <cdr:cNvPr id="12" name="Straight Connector 11"/>
        <cdr:cNvSpPr/>
      </cdr:nvSpPr>
      <cdr:spPr>
        <a:xfrm xmlns:a="http://schemas.openxmlformats.org/drawingml/2006/main" flipH="1" flipV="1">
          <a:off x="6215303" y="558029"/>
          <a:ext cx="28864" cy="5128106"/>
        </a:xfrm>
        <a:prstGeom xmlns:a="http://schemas.openxmlformats.org/drawingml/2006/main" prst="line">
          <a:avLst/>
        </a:prstGeom>
        <a:ln xmlns:a="http://schemas.openxmlformats.org/drawingml/2006/main">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0.76138</cdr:x>
      <cdr:y>0.09327</cdr:y>
    </cdr:from>
    <cdr:to>
      <cdr:x>0.76804</cdr:x>
      <cdr:y>0.9052</cdr:y>
    </cdr:to>
    <cdr:sp macro="" textlink="">
      <cdr:nvSpPr>
        <cdr:cNvPr id="14" name="Straight Connector 13"/>
        <cdr:cNvSpPr/>
      </cdr:nvSpPr>
      <cdr:spPr>
        <a:xfrm xmlns:a="http://schemas.openxmlformats.org/drawingml/2006/main" flipH="1" flipV="1">
          <a:off x="6600151" y="586894"/>
          <a:ext cx="57727" cy="5108864"/>
        </a:xfrm>
        <a:prstGeom xmlns:a="http://schemas.openxmlformats.org/drawingml/2006/main" prst="line">
          <a:avLst/>
        </a:prstGeom>
        <a:ln xmlns:a="http://schemas.openxmlformats.org/drawingml/2006/main">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0.71698</cdr:x>
      <cdr:y>0.01684</cdr:y>
    </cdr:from>
    <cdr:to>
      <cdr:x>0.79578</cdr:x>
      <cdr:y>0.11785</cdr:y>
    </cdr:to>
    <cdr:sp macro="" textlink="">
      <cdr:nvSpPr>
        <cdr:cNvPr id="15" name="TextBox 14"/>
        <cdr:cNvSpPr txBox="1"/>
      </cdr:nvSpPr>
      <cdr:spPr>
        <a:xfrm xmlns:a="http://schemas.openxmlformats.org/drawingml/2006/main">
          <a:off x="5900459" y="76200"/>
          <a:ext cx="648492" cy="457200"/>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100" dirty="0"/>
            <a:t>Phase III</a:t>
          </a:r>
        </a:p>
      </cdr:txBody>
    </cdr:sp>
  </cdr:relSizeAnchor>
  <cdr:relSizeAnchor xmlns:cdr="http://schemas.openxmlformats.org/drawingml/2006/chartDrawing">
    <cdr:from>
      <cdr:x>0.74029</cdr:x>
      <cdr:y>0.0948</cdr:y>
    </cdr:from>
    <cdr:to>
      <cdr:x>0.74556</cdr:x>
      <cdr:y>0.13303</cdr:y>
    </cdr:to>
    <cdr:sp macro="" textlink="">
      <cdr:nvSpPr>
        <cdr:cNvPr id="17" name="Straight Arrow Connector 16"/>
        <cdr:cNvSpPr/>
      </cdr:nvSpPr>
      <cdr:spPr>
        <a:xfrm xmlns:a="http://schemas.openxmlformats.org/drawingml/2006/main" flipH="1">
          <a:off x="6417347" y="596516"/>
          <a:ext cx="45719" cy="240530"/>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0.90899</cdr:x>
      <cdr:y>0.0948</cdr:y>
    </cdr:from>
    <cdr:to>
      <cdr:x>0.90899</cdr:x>
      <cdr:y>0.9052</cdr:y>
    </cdr:to>
    <cdr:sp macro="" textlink="">
      <cdr:nvSpPr>
        <cdr:cNvPr id="19" name="Straight Connector 18"/>
        <cdr:cNvSpPr/>
      </cdr:nvSpPr>
      <cdr:spPr>
        <a:xfrm xmlns:a="http://schemas.openxmlformats.org/drawingml/2006/main" flipV="1">
          <a:off x="7879773" y="596515"/>
          <a:ext cx="0" cy="5099243"/>
        </a:xfrm>
        <a:prstGeom xmlns:a="http://schemas.openxmlformats.org/drawingml/2006/main" prst="line">
          <a:avLst/>
        </a:prstGeom>
        <a:ln xmlns:a="http://schemas.openxmlformats.org/drawingml/2006/main">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0.76915</cdr:x>
      <cdr:y>0.09786</cdr:y>
    </cdr:from>
    <cdr:to>
      <cdr:x>0.90903</cdr:x>
      <cdr:y>0.15751</cdr:y>
    </cdr:to>
    <cdr:sp macro="" textlink="">
      <cdr:nvSpPr>
        <cdr:cNvPr id="20" name="TextBox 19"/>
        <cdr:cNvSpPr txBox="1"/>
      </cdr:nvSpPr>
      <cdr:spPr>
        <a:xfrm xmlns:a="http://schemas.openxmlformats.org/drawingml/2006/main">
          <a:off x="6329796" y="442911"/>
          <a:ext cx="1151159" cy="269976"/>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100" dirty="0"/>
            <a:t>Phase IV</a:t>
          </a:r>
        </a:p>
      </cdr:txBody>
    </cdr:sp>
  </cdr:relSizeAnchor>
  <cdr:relSizeAnchor xmlns:cdr="http://schemas.openxmlformats.org/drawingml/2006/chartDrawing">
    <cdr:from>
      <cdr:x>0.91454</cdr:x>
      <cdr:y>0.09327</cdr:y>
    </cdr:from>
    <cdr:to>
      <cdr:x>0.99889</cdr:x>
      <cdr:y>0.1422</cdr:y>
    </cdr:to>
    <cdr:sp macro="" textlink="">
      <cdr:nvSpPr>
        <cdr:cNvPr id="21" name="TextBox 20"/>
        <cdr:cNvSpPr txBox="1"/>
      </cdr:nvSpPr>
      <cdr:spPr>
        <a:xfrm xmlns:a="http://schemas.openxmlformats.org/drawingml/2006/main">
          <a:off x="7927879" y="586894"/>
          <a:ext cx="731212" cy="307879"/>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100"/>
            <a:t>Phase V</a:t>
          </a:r>
        </a:p>
      </cdr:txBody>
    </cdr:sp>
  </cdr:relSizeAnchor>
</c:userShapes>
</file>

<file path=ppt/drawings/drawing5.xml><?xml version="1.0" encoding="utf-8"?>
<c:userShapes xmlns:c="http://schemas.openxmlformats.org/drawingml/2006/chart">
  <cdr:relSizeAnchor xmlns:cdr="http://schemas.openxmlformats.org/drawingml/2006/chartDrawing">
    <cdr:from>
      <cdr:x>0.17503</cdr:x>
      <cdr:y>0.07204</cdr:y>
    </cdr:from>
    <cdr:to>
      <cdr:x>0.1762</cdr:x>
      <cdr:y>0.89537</cdr:y>
    </cdr:to>
    <cdr:cxnSp macro="">
      <cdr:nvCxnSpPr>
        <cdr:cNvPr id="3" name="Straight Connector 2"/>
        <cdr:cNvCxnSpPr/>
      </cdr:nvCxnSpPr>
      <cdr:spPr>
        <a:xfrm xmlns:a="http://schemas.openxmlformats.org/drawingml/2006/main" flipV="1">
          <a:off x="1500000" y="420000"/>
          <a:ext cx="10000" cy="4800000"/>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0.24737</cdr:x>
      <cdr:y>0.07033</cdr:y>
    </cdr:from>
    <cdr:to>
      <cdr:x>0.24971</cdr:x>
      <cdr:y>0.89194</cdr:y>
    </cdr:to>
    <cdr:cxnSp macro="">
      <cdr:nvCxnSpPr>
        <cdr:cNvPr id="5" name="Straight Connector 4"/>
        <cdr:cNvCxnSpPr/>
      </cdr:nvCxnSpPr>
      <cdr:spPr>
        <a:xfrm xmlns:a="http://schemas.openxmlformats.org/drawingml/2006/main" flipV="1">
          <a:off x="2120000" y="410000"/>
          <a:ext cx="20000" cy="4790000"/>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0.30688</cdr:x>
      <cdr:y>0.07204</cdr:y>
    </cdr:from>
    <cdr:to>
      <cdr:x>0.30688</cdr:x>
      <cdr:y>0.89365</cdr:y>
    </cdr:to>
    <cdr:cxnSp macro="">
      <cdr:nvCxnSpPr>
        <cdr:cNvPr id="7" name="Straight Connector 6"/>
        <cdr:cNvCxnSpPr/>
      </cdr:nvCxnSpPr>
      <cdr:spPr>
        <a:xfrm xmlns:a="http://schemas.openxmlformats.org/drawingml/2006/main" flipV="1">
          <a:off x="2630000" y="420000"/>
          <a:ext cx="0" cy="4790000"/>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0.37806</cdr:x>
      <cdr:y>0.07033</cdr:y>
    </cdr:from>
    <cdr:to>
      <cdr:x>0.37923</cdr:x>
      <cdr:y>0.89365</cdr:y>
    </cdr:to>
    <cdr:cxnSp macro="">
      <cdr:nvCxnSpPr>
        <cdr:cNvPr id="9" name="Straight Connector 8"/>
        <cdr:cNvCxnSpPr/>
      </cdr:nvCxnSpPr>
      <cdr:spPr>
        <a:xfrm xmlns:a="http://schemas.openxmlformats.org/drawingml/2006/main" flipV="1">
          <a:off x="3240000" y="410000"/>
          <a:ext cx="10000" cy="4800000"/>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0.45041</cdr:x>
      <cdr:y>0.07547</cdr:y>
    </cdr:from>
    <cdr:to>
      <cdr:x>0.45158</cdr:x>
      <cdr:y>0.90051</cdr:y>
    </cdr:to>
    <cdr:cxnSp macro="">
      <cdr:nvCxnSpPr>
        <cdr:cNvPr id="11" name="Straight Connector 10"/>
        <cdr:cNvCxnSpPr/>
      </cdr:nvCxnSpPr>
      <cdr:spPr>
        <a:xfrm xmlns:a="http://schemas.openxmlformats.org/drawingml/2006/main" flipH="1" flipV="1">
          <a:off x="3860000" y="440000"/>
          <a:ext cx="10000" cy="4810000"/>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0.52042</cdr:x>
      <cdr:y>0.07204</cdr:y>
    </cdr:from>
    <cdr:to>
      <cdr:x>0.52159</cdr:x>
      <cdr:y>0.89708</cdr:y>
    </cdr:to>
    <cdr:cxnSp macro="">
      <cdr:nvCxnSpPr>
        <cdr:cNvPr id="13" name="Straight Connector 12"/>
        <cdr:cNvCxnSpPr/>
      </cdr:nvCxnSpPr>
      <cdr:spPr>
        <a:xfrm xmlns:a="http://schemas.openxmlformats.org/drawingml/2006/main" flipH="1" flipV="1">
          <a:off x="4460000" y="420000"/>
          <a:ext cx="10000" cy="4810000"/>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0.59393</cdr:x>
      <cdr:y>0.07547</cdr:y>
    </cdr:from>
    <cdr:to>
      <cdr:x>0.59627</cdr:x>
      <cdr:y>0.89365</cdr:y>
    </cdr:to>
    <cdr:cxnSp macro="">
      <cdr:nvCxnSpPr>
        <cdr:cNvPr id="16" name="Straight Connector 15"/>
        <cdr:cNvCxnSpPr/>
      </cdr:nvCxnSpPr>
      <cdr:spPr>
        <a:xfrm xmlns:a="http://schemas.openxmlformats.org/drawingml/2006/main" flipV="1">
          <a:off x="5090000" y="440000"/>
          <a:ext cx="20000" cy="4770000"/>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0.66628</cdr:x>
      <cdr:y>0.08423</cdr:y>
    </cdr:from>
    <cdr:to>
      <cdr:x>0.66765</cdr:x>
      <cdr:y>0.89365</cdr:y>
    </cdr:to>
    <cdr:cxnSp macro="">
      <cdr:nvCxnSpPr>
        <cdr:cNvPr id="19" name="Straight Connector 18"/>
        <cdr:cNvCxnSpPr>
          <a:endCxn xmlns:a="http://schemas.openxmlformats.org/drawingml/2006/main" id="31" idx="3"/>
        </cdr:cNvCxnSpPr>
      </cdr:nvCxnSpPr>
      <cdr:spPr>
        <a:xfrm xmlns:a="http://schemas.openxmlformats.org/drawingml/2006/main" flipV="1">
          <a:off x="5710000" y="491057"/>
          <a:ext cx="11756" cy="4718943"/>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0.76079</cdr:x>
      <cdr:y>0.07204</cdr:y>
    </cdr:from>
    <cdr:to>
      <cdr:x>0.76079</cdr:x>
      <cdr:y>0.89194</cdr:y>
    </cdr:to>
    <cdr:cxnSp macro="">
      <cdr:nvCxnSpPr>
        <cdr:cNvPr id="21" name="Straight Connector 20"/>
        <cdr:cNvCxnSpPr/>
      </cdr:nvCxnSpPr>
      <cdr:spPr>
        <a:xfrm xmlns:a="http://schemas.openxmlformats.org/drawingml/2006/main" flipV="1">
          <a:off x="6520000" y="420000"/>
          <a:ext cx="0" cy="4780000"/>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0.83197</cdr:x>
      <cdr:y>0.07547</cdr:y>
    </cdr:from>
    <cdr:to>
      <cdr:x>0.83314</cdr:x>
      <cdr:y>0.89365</cdr:y>
    </cdr:to>
    <cdr:cxnSp macro="">
      <cdr:nvCxnSpPr>
        <cdr:cNvPr id="23" name="Straight Connector 22"/>
        <cdr:cNvCxnSpPr/>
      </cdr:nvCxnSpPr>
      <cdr:spPr>
        <a:xfrm xmlns:a="http://schemas.openxmlformats.org/drawingml/2006/main" flipH="1" flipV="1">
          <a:off x="7130000" y="440000"/>
          <a:ext cx="10000" cy="4770000"/>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0.09988</cdr:x>
      <cdr:y>0.05375</cdr:y>
    </cdr:from>
    <cdr:to>
      <cdr:x>0.16336</cdr:x>
      <cdr:y>0.08919</cdr:y>
    </cdr:to>
    <cdr:sp macro="" textlink="">
      <cdr:nvSpPr>
        <cdr:cNvPr id="24" name="Rectangle 23"/>
        <cdr:cNvSpPr/>
      </cdr:nvSpPr>
      <cdr:spPr>
        <a:xfrm xmlns:a="http://schemas.openxmlformats.org/drawingml/2006/main">
          <a:off x="855955" y="313335"/>
          <a:ext cx="544045" cy="206665"/>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noAutofit/>
        </a:bodyPr>
        <a:lstStyle xmlns:a="http://schemas.openxmlformats.org/drawingml/2006/main"/>
        <a:p xmlns:a="http://schemas.openxmlformats.org/drawingml/2006/main">
          <a:pPr algn="ctr"/>
          <a:r>
            <a:rPr lang="en-US" sz="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Phase I</a:t>
          </a:r>
        </a:p>
      </cdr:txBody>
    </cdr:sp>
  </cdr:relSizeAnchor>
  <cdr:relSizeAnchor xmlns:cdr="http://schemas.openxmlformats.org/drawingml/2006/chartDrawing">
    <cdr:from>
      <cdr:x>0.17515</cdr:x>
      <cdr:y>0.05375</cdr:y>
    </cdr:from>
    <cdr:to>
      <cdr:x>0.24608</cdr:x>
      <cdr:y>0.0907</cdr:y>
    </cdr:to>
    <cdr:sp macro="" textlink="">
      <cdr:nvSpPr>
        <cdr:cNvPr id="25" name="Rectangle 24"/>
        <cdr:cNvSpPr/>
      </cdr:nvSpPr>
      <cdr:spPr>
        <a:xfrm xmlns:a="http://schemas.openxmlformats.org/drawingml/2006/main">
          <a:off x="1501072" y="313335"/>
          <a:ext cx="607859" cy="215444"/>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n-US" sz="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PHAse IIA</a:t>
          </a:r>
        </a:p>
      </cdr:txBody>
    </cdr:sp>
  </cdr:relSizeAnchor>
  <cdr:relSizeAnchor xmlns:cdr="http://schemas.openxmlformats.org/drawingml/2006/chartDrawing">
    <cdr:from>
      <cdr:x>0.24283</cdr:x>
      <cdr:y>0.05203</cdr:y>
    </cdr:from>
    <cdr:to>
      <cdr:x>0.31376</cdr:x>
      <cdr:y>0.08898</cdr:y>
    </cdr:to>
    <cdr:sp macro="" textlink="">
      <cdr:nvSpPr>
        <cdr:cNvPr id="26" name="Rectangle 25"/>
        <cdr:cNvSpPr/>
      </cdr:nvSpPr>
      <cdr:spPr>
        <a:xfrm xmlns:a="http://schemas.openxmlformats.org/drawingml/2006/main">
          <a:off x="2081072" y="303335"/>
          <a:ext cx="607859" cy="215444"/>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n-US" sz="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phase iib</a:t>
          </a:r>
        </a:p>
      </cdr:txBody>
    </cdr:sp>
  </cdr:relSizeAnchor>
  <cdr:relSizeAnchor xmlns:cdr="http://schemas.openxmlformats.org/drawingml/2006/chartDrawing">
    <cdr:from>
      <cdr:x>0.30532</cdr:x>
      <cdr:y>0.05546</cdr:y>
    </cdr:from>
    <cdr:to>
      <cdr:x>0.37496</cdr:x>
      <cdr:y>0.09241</cdr:y>
    </cdr:to>
    <cdr:sp macro="" textlink="">
      <cdr:nvSpPr>
        <cdr:cNvPr id="27" name="Rectangle 26"/>
        <cdr:cNvSpPr/>
      </cdr:nvSpPr>
      <cdr:spPr>
        <a:xfrm xmlns:a="http://schemas.openxmlformats.org/drawingml/2006/main">
          <a:off x="2616558" y="323335"/>
          <a:ext cx="596888" cy="215444"/>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n-US" sz="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PHASE IIC</a:t>
          </a:r>
        </a:p>
      </cdr:txBody>
    </cdr:sp>
  </cdr:relSizeAnchor>
  <cdr:relSizeAnchor xmlns:cdr="http://schemas.openxmlformats.org/drawingml/2006/chartDrawing">
    <cdr:from>
      <cdr:x>0.37702</cdr:x>
      <cdr:y>0.05889</cdr:y>
    </cdr:from>
    <cdr:to>
      <cdr:x>0.44795</cdr:x>
      <cdr:y>0.09585</cdr:y>
    </cdr:to>
    <cdr:sp macro="" textlink="">
      <cdr:nvSpPr>
        <cdr:cNvPr id="28" name="Rectangle 27"/>
        <cdr:cNvSpPr/>
      </cdr:nvSpPr>
      <cdr:spPr>
        <a:xfrm xmlns:a="http://schemas.openxmlformats.org/drawingml/2006/main">
          <a:off x="3231072" y="343335"/>
          <a:ext cx="607859" cy="215444"/>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n-US" sz="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PHASE IID</a:t>
          </a:r>
        </a:p>
      </cdr:txBody>
    </cdr:sp>
  </cdr:relSizeAnchor>
  <cdr:relSizeAnchor xmlns:cdr="http://schemas.openxmlformats.org/drawingml/2006/chartDrawing">
    <cdr:from>
      <cdr:x>0.45128</cdr:x>
      <cdr:y>0.05889</cdr:y>
    </cdr:from>
    <cdr:to>
      <cdr:x>0.52071</cdr:x>
      <cdr:y>0.09585</cdr:y>
    </cdr:to>
    <cdr:sp macro="" textlink="">
      <cdr:nvSpPr>
        <cdr:cNvPr id="29" name="Rectangle 28"/>
        <cdr:cNvSpPr/>
      </cdr:nvSpPr>
      <cdr:spPr>
        <a:xfrm xmlns:a="http://schemas.openxmlformats.org/drawingml/2006/main">
          <a:off x="3867484" y="343335"/>
          <a:ext cx="595035" cy="215444"/>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n-US" sz="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PHASE IIE</a:t>
          </a:r>
        </a:p>
      </cdr:txBody>
    </cdr:sp>
  </cdr:relSizeAnchor>
  <cdr:relSizeAnchor xmlns:cdr="http://schemas.openxmlformats.org/drawingml/2006/chartDrawing">
    <cdr:from>
      <cdr:x>0.52138</cdr:x>
      <cdr:y>0.06061</cdr:y>
    </cdr:from>
    <cdr:to>
      <cdr:x>0.5953</cdr:x>
      <cdr:y>0.09756</cdr:y>
    </cdr:to>
    <cdr:sp macro="" textlink="">
      <cdr:nvSpPr>
        <cdr:cNvPr id="30" name="Rectangle 29"/>
        <cdr:cNvSpPr/>
      </cdr:nvSpPr>
      <cdr:spPr>
        <a:xfrm xmlns:a="http://schemas.openxmlformats.org/drawingml/2006/main">
          <a:off x="4468249" y="353335"/>
          <a:ext cx="633507" cy="215444"/>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n-US" sz="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Phase iiia</a:t>
          </a:r>
        </a:p>
      </cdr:txBody>
    </cdr:sp>
  </cdr:relSizeAnchor>
  <cdr:relSizeAnchor xmlns:cdr="http://schemas.openxmlformats.org/drawingml/2006/chartDrawing">
    <cdr:from>
      <cdr:x>0.59373</cdr:x>
      <cdr:y>0.06575</cdr:y>
    </cdr:from>
    <cdr:to>
      <cdr:x>0.66765</cdr:x>
      <cdr:y>0.10271</cdr:y>
    </cdr:to>
    <cdr:sp macro="" textlink="">
      <cdr:nvSpPr>
        <cdr:cNvPr id="31" name="Rectangle 30"/>
        <cdr:cNvSpPr/>
      </cdr:nvSpPr>
      <cdr:spPr>
        <a:xfrm xmlns:a="http://schemas.openxmlformats.org/drawingml/2006/main">
          <a:off x="5088249" y="383335"/>
          <a:ext cx="633507" cy="215444"/>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n-US" sz="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PHASE IIIB</a:t>
          </a:r>
        </a:p>
      </cdr:txBody>
    </cdr:sp>
  </cdr:relSizeAnchor>
  <cdr:relSizeAnchor xmlns:cdr="http://schemas.openxmlformats.org/drawingml/2006/chartDrawing">
    <cdr:from>
      <cdr:x>0.67957</cdr:x>
      <cdr:y>0.06404</cdr:y>
    </cdr:from>
    <cdr:to>
      <cdr:x>0.7475</cdr:x>
      <cdr:y>0.10099</cdr:y>
    </cdr:to>
    <cdr:sp macro="" textlink="">
      <cdr:nvSpPr>
        <cdr:cNvPr id="32" name="Rectangle 31"/>
        <cdr:cNvSpPr/>
      </cdr:nvSpPr>
      <cdr:spPr>
        <a:xfrm xmlns:a="http://schemas.openxmlformats.org/drawingml/2006/main">
          <a:off x="5823896" y="373335"/>
          <a:ext cx="582211" cy="215444"/>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n-US" sz="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PHASE</a:t>
          </a:r>
          <a:r>
            <a:rPr lang="en-US" sz="800" b="1" cap="all" spc="0" baseline="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IV</a:t>
          </a:r>
          <a:endParaRPr lang="en-US" sz="8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cdr:txBody>
    </cdr:sp>
  </cdr:relSizeAnchor>
  <cdr:relSizeAnchor xmlns:cdr="http://schemas.openxmlformats.org/drawingml/2006/chartDrawing">
    <cdr:from>
      <cdr:x>0.76391</cdr:x>
      <cdr:y>0.05546</cdr:y>
    </cdr:from>
    <cdr:to>
      <cdr:x>0.82885</cdr:x>
      <cdr:y>0.09241</cdr:y>
    </cdr:to>
    <cdr:sp macro="" textlink="">
      <cdr:nvSpPr>
        <cdr:cNvPr id="33" name="Rectangle 32"/>
        <cdr:cNvSpPr/>
      </cdr:nvSpPr>
      <cdr:spPr>
        <a:xfrm xmlns:a="http://schemas.openxmlformats.org/drawingml/2006/main">
          <a:off x="6546719" y="323335"/>
          <a:ext cx="556563" cy="215444"/>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n-US" sz="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PHASE V</a:t>
          </a:r>
        </a:p>
      </cdr:txBody>
    </cdr:sp>
  </cdr:relSizeAnchor>
  <cdr:relSizeAnchor xmlns:cdr="http://schemas.openxmlformats.org/drawingml/2006/chartDrawing">
    <cdr:from>
      <cdr:x>0.83513</cdr:x>
      <cdr:y>0.06404</cdr:y>
    </cdr:from>
    <cdr:to>
      <cdr:x>0.90233</cdr:x>
      <cdr:y>0.10099</cdr:y>
    </cdr:to>
    <cdr:sp macro="" textlink="">
      <cdr:nvSpPr>
        <cdr:cNvPr id="34" name="Rectangle 33"/>
        <cdr:cNvSpPr/>
      </cdr:nvSpPr>
      <cdr:spPr>
        <a:xfrm xmlns:a="http://schemas.openxmlformats.org/drawingml/2006/main">
          <a:off x="7157051" y="373335"/>
          <a:ext cx="575899" cy="215444"/>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n-US" sz="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Phase VI</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E425E4-34C8-3E40-BD37-4B00758812DC}" type="datetimeFigureOut">
              <a:rPr lang="en-US" smtClean="0"/>
              <a:t>10/13/14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DBFA94-A02C-784B-AFB4-1CC2587C95CB}" type="slidenum">
              <a:rPr lang="en-US" smtClean="0"/>
              <a:t>‹#›</a:t>
            </a:fld>
            <a:endParaRPr lang="en-US"/>
          </a:p>
        </p:txBody>
      </p:sp>
    </p:spTree>
    <p:extLst>
      <p:ext uri="{BB962C8B-B14F-4D97-AF65-F5344CB8AC3E}">
        <p14:creationId xmlns:p14="http://schemas.microsoft.com/office/powerpoint/2010/main" val="18009629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5A175C-2205-B24B-B5B9-7D54AF94B0F4}" type="datetimeFigureOut">
              <a:rPr lang="en-US" smtClean="0"/>
              <a:t>10/13/14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CFB1F1-9071-D64D-828E-FE597A570445}" type="slidenum">
              <a:rPr lang="en-US" smtClean="0"/>
              <a:t>‹#›</a:t>
            </a:fld>
            <a:endParaRPr lang="en-US"/>
          </a:p>
        </p:txBody>
      </p:sp>
    </p:spTree>
    <p:extLst>
      <p:ext uri="{BB962C8B-B14F-4D97-AF65-F5344CB8AC3E}">
        <p14:creationId xmlns:p14="http://schemas.microsoft.com/office/powerpoint/2010/main" val="417626065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-STEPS/Services</a:t>
            </a:r>
          </a:p>
          <a:p>
            <a:pPr marL="171450" indent="-171450">
              <a:buFontTx/>
              <a:buChar char="-"/>
            </a:pPr>
            <a:r>
              <a:rPr lang="en-US" dirty="0" smtClean="0"/>
              <a:t>, where we have found barriers</a:t>
            </a:r>
            <a:r>
              <a:rPr lang="en-US" baseline="0" dirty="0" smtClean="0"/>
              <a:t> with our students</a:t>
            </a:r>
          </a:p>
          <a:p>
            <a:pPr marL="171450" indent="-171450">
              <a:buFontTx/>
              <a:buChar char="-"/>
            </a:pPr>
            <a:r>
              <a:rPr lang="en-US" baseline="0" dirty="0" smtClean="0"/>
              <a:t>Philosophy that drives all student educational and program development</a:t>
            </a:r>
            <a:endParaRPr lang="en-US" dirty="0" smtClean="0"/>
          </a:p>
          <a:p>
            <a:r>
              <a:rPr lang="en-US" dirty="0" smtClean="0"/>
              <a:t>-describe</a:t>
            </a:r>
            <a:r>
              <a:rPr lang="en-US" baseline="0" dirty="0" smtClean="0"/>
              <a:t> procedures/protocol development</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0FCFB1F1-9071-D64D-828E-FE597A570445}" type="slidenum">
              <a:rPr lang="en-US" smtClean="0"/>
              <a:t>1</a:t>
            </a:fld>
            <a:endParaRPr lang="en-US"/>
          </a:p>
        </p:txBody>
      </p:sp>
    </p:spTree>
    <p:extLst>
      <p:ext uri="{BB962C8B-B14F-4D97-AF65-F5344CB8AC3E}">
        <p14:creationId xmlns:p14="http://schemas.microsoft.com/office/powerpoint/2010/main" val="881577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a:t>
            </a:r>
            <a:r>
              <a:rPr lang="en-US" dirty="0" err="1" smtClean="0"/>
              <a:t>Prosocial</a:t>
            </a:r>
            <a:r>
              <a:rPr lang="en-US" dirty="0" smtClean="0"/>
              <a:t> behavior</a:t>
            </a:r>
          </a:p>
          <a:p>
            <a:r>
              <a:rPr lang="en-US" dirty="0" smtClean="0"/>
              <a:t>-Holding the door for the person behind</a:t>
            </a:r>
            <a:r>
              <a:rPr lang="en-US" baseline="0" dirty="0" smtClean="0"/>
              <a:t> you…Why do we do this?  What does this communicate to the person… it may communicate respect, manners, qualities of character. In return, we may get a smile, a thank you or the person may hold the next door for you. What would happen if you held the door for the person behind you and they refused to go in, what if the closed the door behind them, what if they yelled at you? If this happened enough would you continue to hold the door for those behind you.</a:t>
            </a:r>
          </a:p>
          <a:p>
            <a:endParaRPr lang="en-US" baseline="0" dirty="0" smtClean="0"/>
          </a:p>
          <a:p>
            <a:r>
              <a:rPr lang="en-US" baseline="0" dirty="0" smtClean="0"/>
              <a:t>What about smiling and greeting the person at a check out counter or customer service desk. Why do we do this?</a:t>
            </a:r>
          </a:p>
          <a:p>
            <a:endParaRPr lang="en-US" baseline="0" dirty="0" smtClean="0"/>
          </a:p>
          <a:p>
            <a:r>
              <a:rPr lang="en-US" baseline="0" dirty="0" smtClean="0"/>
              <a:t>Acting-out behaviors…How do individuals communicate a message through these.  Let’s examine a </a:t>
            </a:r>
            <a:r>
              <a:rPr lang="en-US" baseline="0" smtClean="0"/>
              <a:t>few…Physically </a:t>
            </a:r>
            <a:r>
              <a:rPr lang="en-US" baseline="0" dirty="0" smtClean="0"/>
              <a:t>pushing another person away, what does that communicate  “Leave me alone, go away”  Flopping/dropping to the ground when a teacher gives a direction, what does that communicate.. “I don’t want to”.  Running away or out of a classroom.  What does that communicate, “I don’t want to be here”</a:t>
            </a:r>
          </a:p>
          <a:p>
            <a:endParaRPr lang="en-US" baseline="0" dirty="0" smtClean="0"/>
          </a:p>
          <a:p>
            <a:r>
              <a:rPr lang="en-US" baseline="0" dirty="0" smtClean="0"/>
              <a:t>-All of our outward actions communicate messages to an audience, the audience could be ourselves, one person or many</a:t>
            </a:r>
          </a:p>
          <a:p>
            <a:endParaRPr lang="en-US" baseline="0" dirty="0" smtClean="0"/>
          </a:p>
          <a:p>
            <a:r>
              <a:rPr lang="en-US" baseline="0" dirty="0" smtClean="0"/>
              <a:t>-How do individuals with limited vocal communication skills get their messages heard? Some may use sign language, text pictures or photos, voice output devices.  What if the message still isn’t understood.  How does one communicate “no I don’t want to, I’m in pain, this isn’t what I ordered”</a:t>
            </a:r>
          </a:p>
          <a:p>
            <a:endParaRPr lang="en-US" baseline="0" dirty="0" smtClean="0"/>
          </a:p>
          <a:p>
            <a:r>
              <a:rPr lang="en-US" baseline="0" dirty="0" smtClean="0"/>
              <a:t>What if the individual doesn’t have a total communication system? What could the behavior look like after 10, 20, 30 years without being able to communicate basic needs, preferences, medical ailments? How is this message communicated to the audience? Through maladaptive or acting out behaviors</a:t>
            </a:r>
          </a:p>
          <a:p>
            <a:endParaRPr lang="en-US" dirty="0"/>
          </a:p>
        </p:txBody>
      </p:sp>
      <p:sp>
        <p:nvSpPr>
          <p:cNvPr id="4" name="Slide Number Placeholder 3"/>
          <p:cNvSpPr>
            <a:spLocks noGrp="1"/>
          </p:cNvSpPr>
          <p:nvPr>
            <p:ph type="sldNum" sz="quarter" idx="10"/>
          </p:nvPr>
        </p:nvSpPr>
        <p:spPr/>
        <p:txBody>
          <a:bodyPr/>
          <a:lstStyle/>
          <a:p>
            <a:fld id="{0FCFB1F1-9071-D64D-828E-FE597A570445}" type="slidenum">
              <a:rPr lang="en-US" smtClean="0"/>
              <a:t>2</a:t>
            </a:fld>
            <a:endParaRPr lang="en-US"/>
          </a:p>
        </p:txBody>
      </p:sp>
    </p:spTree>
    <p:extLst>
      <p:ext uri="{BB962C8B-B14F-4D97-AF65-F5344CB8AC3E}">
        <p14:creationId xmlns:p14="http://schemas.microsoft.com/office/powerpoint/2010/main" val="467042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is traditional communication training not tangible</a:t>
            </a:r>
          </a:p>
          <a:p>
            <a:r>
              <a:rPr lang="en-US" dirty="0" smtClean="0"/>
              <a:t>-</a:t>
            </a:r>
            <a:r>
              <a:rPr lang="en-US" baseline="0" dirty="0" smtClean="0"/>
              <a:t>traditional communication training can miss the mark in creating the value of what communication is meant to be and  lead to universal and total communication system</a:t>
            </a:r>
            <a:endParaRPr lang="en-US" dirty="0"/>
          </a:p>
        </p:txBody>
      </p:sp>
      <p:sp>
        <p:nvSpPr>
          <p:cNvPr id="4" name="Slide Number Placeholder 3"/>
          <p:cNvSpPr>
            <a:spLocks noGrp="1"/>
          </p:cNvSpPr>
          <p:nvPr>
            <p:ph type="sldNum" sz="quarter" idx="10"/>
          </p:nvPr>
        </p:nvSpPr>
        <p:spPr/>
        <p:txBody>
          <a:bodyPr/>
          <a:lstStyle/>
          <a:p>
            <a:fld id="{0FCFB1F1-9071-D64D-828E-FE597A570445}" type="slidenum">
              <a:rPr lang="en-US" smtClean="0"/>
              <a:t>7</a:t>
            </a:fld>
            <a:endParaRPr lang="en-US"/>
          </a:p>
        </p:txBody>
      </p:sp>
    </p:spTree>
    <p:extLst>
      <p:ext uri="{BB962C8B-B14F-4D97-AF65-F5344CB8AC3E}">
        <p14:creationId xmlns:p14="http://schemas.microsoft.com/office/powerpoint/2010/main" val="183304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baseline level of academic, communication, engagement, initiation skills</a:t>
            </a:r>
          </a:p>
          <a:p>
            <a:endParaRPr lang="en-US" dirty="0"/>
          </a:p>
        </p:txBody>
      </p:sp>
      <p:sp>
        <p:nvSpPr>
          <p:cNvPr id="4" name="Slide Number Placeholder 3"/>
          <p:cNvSpPr>
            <a:spLocks noGrp="1"/>
          </p:cNvSpPr>
          <p:nvPr>
            <p:ph type="sldNum" sz="quarter" idx="10"/>
          </p:nvPr>
        </p:nvSpPr>
        <p:spPr/>
        <p:txBody>
          <a:bodyPr/>
          <a:lstStyle/>
          <a:p>
            <a:fld id="{0FCFB1F1-9071-D64D-828E-FE597A570445}" type="slidenum">
              <a:rPr lang="en-US" smtClean="0"/>
              <a:t>9</a:t>
            </a:fld>
            <a:endParaRPr lang="en-US"/>
          </a:p>
        </p:txBody>
      </p:sp>
    </p:spTree>
    <p:extLst>
      <p:ext uri="{BB962C8B-B14F-4D97-AF65-F5344CB8AC3E}">
        <p14:creationId xmlns:p14="http://schemas.microsoft.com/office/powerpoint/2010/main" val="350171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was modified</a:t>
            </a:r>
            <a:r>
              <a:rPr lang="en-US" baseline="0" dirty="0" smtClean="0"/>
              <a:t> from traditional,</a:t>
            </a:r>
          </a:p>
          <a:p>
            <a:r>
              <a:rPr lang="en-US" baseline="0" dirty="0" smtClean="0"/>
              <a:t>-identification of </a:t>
            </a:r>
            <a:r>
              <a:rPr lang="en-US" baseline="0" dirty="0" err="1" smtClean="0"/>
              <a:t>presrequisite</a:t>
            </a:r>
            <a:r>
              <a:rPr lang="en-US" baseline="0" dirty="0" smtClean="0"/>
              <a:t> skills</a:t>
            </a:r>
            <a:endParaRPr lang="en-US" dirty="0"/>
          </a:p>
        </p:txBody>
      </p:sp>
      <p:sp>
        <p:nvSpPr>
          <p:cNvPr id="4" name="Slide Number Placeholder 3"/>
          <p:cNvSpPr>
            <a:spLocks noGrp="1"/>
          </p:cNvSpPr>
          <p:nvPr>
            <p:ph type="sldNum" sz="quarter" idx="10"/>
          </p:nvPr>
        </p:nvSpPr>
        <p:spPr/>
        <p:txBody>
          <a:bodyPr/>
          <a:lstStyle/>
          <a:p>
            <a:fld id="{0FCFB1F1-9071-D64D-828E-FE597A570445}" type="slidenum">
              <a:rPr lang="en-US" smtClean="0"/>
              <a:t>21</a:t>
            </a:fld>
            <a:endParaRPr lang="en-US"/>
          </a:p>
        </p:txBody>
      </p:sp>
    </p:spTree>
    <p:extLst>
      <p:ext uri="{BB962C8B-B14F-4D97-AF65-F5344CB8AC3E}">
        <p14:creationId xmlns:p14="http://schemas.microsoft.com/office/powerpoint/2010/main" val="2609423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-Pre-requisites:</a:t>
            </a:r>
            <a:r>
              <a:rPr lang="en-US" baseline="0" dirty="0" smtClean="0"/>
              <a:t> fine motor, visual/performance, joint attention/engagement in the environment, receptive language skills</a:t>
            </a:r>
          </a:p>
          <a:p>
            <a:endParaRPr lang="en-US" baseline="0" dirty="0" smtClean="0"/>
          </a:p>
          <a:p>
            <a:r>
              <a:rPr lang="en-US" baseline="0" dirty="0" smtClean="0"/>
              <a:t>-give examples</a:t>
            </a:r>
            <a:endParaRPr lang="en-US" dirty="0"/>
          </a:p>
        </p:txBody>
      </p:sp>
      <p:sp>
        <p:nvSpPr>
          <p:cNvPr id="4" name="Slide Number Placeholder 3"/>
          <p:cNvSpPr>
            <a:spLocks noGrp="1"/>
          </p:cNvSpPr>
          <p:nvPr>
            <p:ph type="sldNum" sz="quarter" idx="10"/>
          </p:nvPr>
        </p:nvSpPr>
        <p:spPr/>
        <p:txBody>
          <a:bodyPr/>
          <a:lstStyle/>
          <a:p>
            <a:fld id="{0FCFB1F1-9071-D64D-828E-FE597A570445}" type="slidenum">
              <a:rPr lang="en-US" smtClean="0"/>
              <a:t>23</a:t>
            </a:fld>
            <a:endParaRPr lang="en-US"/>
          </a:p>
        </p:txBody>
      </p:sp>
    </p:spTree>
    <p:extLst>
      <p:ext uri="{BB962C8B-B14F-4D97-AF65-F5344CB8AC3E}">
        <p14:creationId xmlns:p14="http://schemas.microsoft.com/office/powerpoint/2010/main" val="1117712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754FFC85-A658-3641-85FC-0F961EB91CB0}" type="datetime1">
              <a:rPr lang="en-US" smtClean="0"/>
              <a:t>10/13/14</a:t>
            </a:fld>
            <a:endParaRPr lang="en-US"/>
          </a:p>
        </p:txBody>
      </p:sp>
      <p:sp>
        <p:nvSpPr>
          <p:cNvPr id="5" name="Footer Placeholder 4"/>
          <p:cNvSpPr>
            <a:spLocks noGrp="1"/>
          </p:cNvSpPr>
          <p:nvPr>
            <p:ph type="ftr" sz="quarter" idx="11"/>
          </p:nvPr>
        </p:nvSpPr>
        <p:spPr>
          <a:xfrm>
            <a:off x="5638800" y="6122894"/>
            <a:ext cx="2895600" cy="257810"/>
          </a:xfrm>
        </p:spPr>
        <p:txBody>
          <a:bodyPr/>
          <a:lstStyle/>
          <a:p>
            <a:r>
              <a:rPr lang="en-US" smtClean="0"/>
              <a:t>send request for slides to: jackie@stepsconsulting.org</a:t>
            </a:r>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CFE4BAC9-6D41-4691-9299-18EF07EF01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6166B-1D10-3640-9181-94596ED66B1E}" type="datetime1">
              <a:rPr lang="en-US" smtClean="0"/>
              <a:t>10/13/14</a:t>
            </a:fld>
            <a:endParaRPr lang="en-US"/>
          </a:p>
        </p:txBody>
      </p:sp>
      <p:sp>
        <p:nvSpPr>
          <p:cNvPr id="6" name="Footer Placeholder 5"/>
          <p:cNvSpPr>
            <a:spLocks noGrp="1"/>
          </p:cNvSpPr>
          <p:nvPr>
            <p:ph type="ftr" sz="quarter" idx="11"/>
          </p:nvPr>
        </p:nvSpPr>
        <p:spPr/>
        <p:txBody>
          <a:bodyPr/>
          <a:lstStyle/>
          <a:p>
            <a:r>
              <a:rPr lang="en-US" smtClean="0"/>
              <a:t>send request for slides to: jackie@stepsconsulting.org</a:t>
            </a:r>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A362D59F-A637-2047-8DA7-7F74195F8805}" type="datetime1">
              <a:rPr lang="en-US" smtClean="0"/>
              <a:t>10/13/14</a:t>
            </a:fld>
            <a:endParaRPr lang="en-US"/>
          </a:p>
        </p:txBody>
      </p:sp>
      <p:sp>
        <p:nvSpPr>
          <p:cNvPr id="6" name="Footer Placeholder 5"/>
          <p:cNvSpPr>
            <a:spLocks noGrp="1"/>
          </p:cNvSpPr>
          <p:nvPr>
            <p:ph type="ftr" sz="quarter" idx="11"/>
          </p:nvPr>
        </p:nvSpPr>
        <p:spPr/>
        <p:txBody>
          <a:bodyPr/>
          <a:lstStyle/>
          <a:p>
            <a:r>
              <a:rPr lang="en-US" smtClean="0"/>
              <a:t>send request for slides to: jackie@stepsconsulting.org</a:t>
            </a:r>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3A61F4F6-DDBE-374C-A799-F4CC709AC333}" type="datetime1">
              <a:rPr lang="en-US" smtClean="0"/>
              <a:t>10/13/14</a:t>
            </a:fld>
            <a:endParaRPr lang="en-US"/>
          </a:p>
        </p:txBody>
      </p:sp>
      <p:sp>
        <p:nvSpPr>
          <p:cNvPr id="6" name="Footer Placeholder 5"/>
          <p:cNvSpPr>
            <a:spLocks noGrp="1"/>
          </p:cNvSpPr>
          <p:nvPr>
            <p:ph type="ftr" sz="quarter" idx="11"/>
          </p:nvPr>
        </p:nvSpPr>
        <p:spPr/>
        <p:txBody>
          <a:bodyPr/>
          <a:lstStyle/>
          <a:p>
            <a:r>
              <a:rPr lang="en-US" smtClean="0"/>
              <a:t>send request for slides to: jackie@stepsconsulting.org</a:t>
            </a:r>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FFE7530-DDE0-8840-B8FB-2E4C11499A99}" type="datetime1">
              <a:rPr lang="en-US" smtClean="0"/>
              <a:t>10/13/14</a:t>
            </a:fld>
            <a:endParaRPr lang="en-US"/>
          </a:p>
        </p:txBody>
      </p:sp>
      <p:sp>
        <p:nvSpPr>
          <p:cNvPr id="5" name="Footer Placeholder 4"/>
          <p:cNvSpPr>
            <a:spLocks noGrp="1"/>
          </p:cNvSpPr>
          <p:nvPr>
            <p:ph type="ftr" sz="quarter" idx="11"/>
          </p:nvPr>
        </p:nvSpPr>
        <p:spPr/>
        <p:txBody>
          <a:bodyPr/>
          <a:lstStyle/>
          <a:p>
            <a:r>
              <a:rPr lang="en-US" smtClean="0"/>
              <a:t>send request for slides to: jackie@stepsconsulting.org</a:t>
            </a:r>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3F501-627E-9149-834D-BCEBE861E287}" type="datetime1">
              <a:rPr lang="en-US" smtClean="0"/>
              <a:t>10/13/14</a:t>
            </a:fld>
            <a:endParaRPr lang="en-US"/>
          </a:p>
        </p:txBody>
      </p:sp>
      <p:sp>
        <p:nvSpPr>
          <p:cNvPr id="5" name="Footer Placeholder 4"/>
          <p:cNvSpPr>
            <a:spLocks noGrp="1"/>
          </p:cNvSpPr>
          <p:nvPr>
            <p:ph type="ftr" sz="quarter" idx="11"/>
          </p:nvPr>
        </p:nvSpPr>
        <p:spPr/>
        <p:txBody>
          <a:bodyPr/>
          <a:lstStyle/>
          <a:p>
            <a:r>
              <a:rPr lang="en-US" smtClean="0"/>
              <a:t>send request for slides to: jackie@stepsconsulting.org</a:t>
            </a:r>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E71440E-E150-C548-9EDA-DAD9EE11260A}" type="datetime1">
              <a:rPr lang="en-US" smtClean="0"/>
              <a:t>10/13/14</a:t>
            </a:fld>
            <a:endParaRPr lang="en-US"/>
          </a:p>
        </p:txBody>
      </p:sp>
      <p:sp>
        <p:nvSpPr>
          <p:cNvPr id="5" name="Footer Placeholder 4"/>
          <p:cNvSpPr>
            <a:spLocks noGrp="1"/>
          </p:cNvSpPr>
          <p:nvPr>
            <p:ph type="ftr" sz="quarter" idx="11"/>
          </p:nvPr>
        </p:nvSpPr>
        <p:spPr/>
        <p:txBody>
          <a:bodyPr/>
          <a:lstStyle/>
          <a:p>
            <a:r>
              <a:rPr lang="en-US" smtClean="0"/>
              <a:t>send request for slides to: jackie@stepsconsulting.org</a:t>
            </a:r>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B11B1A50-15FF-6C4B-9997-33E3ECF0A278}" type="datetime1">
              <a:rPr lang="en-US" smtClean="0"/>
              <a:t>10/13/14</a:t>
            </a:fld>
            <a:endParaRPr lang="en-US"/>
          </a:p>
        </p:txBody>
      </p:sp>
      <p:sp>
        <p:nvSpPr>
          <p:cNvPr id="5" name="Footer Placeholder 4"/>
          <p:cNvSpPr>
            <a:spLocks noGrp="1"/>
          </p:cNvSpPr>
          <p:nvPr>
            <p:ph type="ftr" sz="quarter" idx="11"/>
          </p:nvPr>
        </p:nvSpPr>
        <p:spPr>
          <a:xfrm>
            <a:off x="5638800" y="6124401"/>
            <a:ext cx="2895600" cy="257810"/>
          </a:xfrm>
        </p:spPr>
        <p:txBody>
          <a:bodyPr/>
          <a:lstStyle/>
          <a:p>
            <a:r>
              <a:rPr lang="en-US" smtClean="0"/>
              <a:t>send request for slides to: jackie@stepsconsulting.org</a:t>
            </a:r>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005A08-77C3-AB4D-BFF5-8C939DFCFF24}" type="datetime1">
              <a:rPr lang="en-US" smtClean="0"/>
              <a:t>10/13/14</a:t>
            </a:fld>
            <a:endParaRPr lang="en-US"/>
          </a:p>
        </p:txBody>
      </p:sp>
      <p:sp>
        <p:nvSpPr>
          <p:cNvPr id="5" name="Footer Placeholder 4"/>
          <p:cNvSpPr>
            <a:spLocks noGrp="1"/>
          </p:cNvSpPr>
          <p:nvPr>
            <p:ph type="ftr" sz="quarter" idx="11"/>
          </p:nvPr>
        </p:nvSpPr>
        <p:spPr/>
        <p:txBody>
          <a:bodyPr/>
          <a:lstStyle/>
          <a:p>
            <a:r>
              <a:rPr lang="en-US" smtClean="0"/>
              <a:t>send request for slides to: jackie@stepsconsulting.org</a:t>
            </a:r>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8507260-5C93-2546-BFB7-0F88ED03C663}" type="datetime1">
              <a:rPr lang="en-US" smtClean="0"/>
              <a:t>10/13/14</a:t>
            </a:fld>
            <a:endParaRPr lang="en-US"/>
          </a:p>
        </p:txBody>
      </p:sp>
      <p:sp>
        <p:nvSpPr>
          <p:cNvPr id="6" name="Footer Placeholder 5"/>
          <p:cNvSpPr>
            <a:spLocks noGrp="1"/>
          </p:cNvSpPr>
          <p:nvPr>
            <p:ph type="ftr" sz="quarter" idx="11"/>
          </p:nvPr>
        </p:nvSpPr>
        <p:spPr/>
        <p:txBody>
          <a:bodyPr/>
          <a:lstStyle/>
          <a:p>
            <a:r>
              <a:rPr lang="en-US" smtClean="0"/>
              <a:t>send request for slides to: jackie@stepsconsulting.org</a:t>
            </a:r>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CAC1468-AC8C-2349-B5EF-DAB9A504A7BA}" type="datetime1">
              <a:rPr lang="en-US" smtClean="0"/>
              <a:t>10/13/14</a:t>
            </a:fld>
            <a:endParaRPr lang="en-US"/>
          </a:p>
        </p:txBody>
      </p:sp>
      <p:sp>
        <p:nvSpPr>
          <p:cNvPr id="8" name="Footer Placeholder 7"/>
          <p:cNvSpPr>
            <a:spLocks noGrp="1"/>
          </p:cNvSpPr>
          <p:nvPr>
            <p:ph type="ftr" sz="quarter" idx="11"/>
          </p:nvPr>
        </p:nvSpPr>
        <p:spPr/>
        <p:txBody>
          <a:bodyPr/>
          <a:lstStyle/>
          <a:p>
            <a:r>
              <a:rPr lang="en-US" smtClean="0"/>
              <a:t>send request for slides to: jackie@stepsconsulting.org</a:t>
            </a:r>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46F5CDA-1FC8-1343-A92B-B2917F425557}" type="datetime1">
              <a:rPr lang="en-US" smtClean="0"/>
              <a:t>10/13/14</a:t>
            </a:fld>
            <a:endParaRPr lang="en-US"/>
          </a:p>
        </p:txBody>
      </p:sp>
      <p:sp>
        <p:nvSpPr>
          <p:cNvPr id="4" name="Footer Placeholder 3"/>
          <p:cNvSpPr>
            <a:spLocks noGrp="1"/>
          </p:cNvSpPr>
          <p:nvPr>
            <p:ph type="ftr" sz="quarter" idx="11"/>
          </p:nvPr>
        </p:nvSpPr>
        <p:spPr/>
        <p:txBody>
          <a:bodyPr/>
          <a:lstStyle/>
          <a:p>
            <a:r>
              <a:rPr lang="en-US" smtClean="0"/>
              <a:t>send request for slides to: jackie@stepsconsulting.org</a:t>
            </a:r>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F8BD23B9-CA56-DF4D-83FA-C4239713EF00}" type="datetime1">
              <a:rPr lang="en-US" smtClean="0"/>
              <a:t>10/13/14</a:t>
            </a:fld>
            <a:endParaRPr lang="en-US"/>
          </a:p>
        </p:txBody>
      </p:sp>
      <p:sp>
        <p:nvSpPr>
          <p:cNvPr id="3" name="Footer Placeholder 2"/>
          <p:cNvSpPr>
            <a:spLocks noGrp="1"/>
          </p:cNvSpPr>
          <p:nvPr>
            <p:ph type="ftr" sz="quarter" idx="11"/>
          </p:nvPr>
        </p:nvSpPr>
        <p:spPr/>
        <p:txBody>
          <a:bodyPr/>
          <a:lstStyle/>
          <a:p>
            <a:r>
              <a:rPr lang="en-US" smtClean="0"/>
              <a:t>send request for slides to: jackie@stepsconsulting.org</a:t>
            </a:r>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8BA86174-AC07-D544-9195-0ADD04EB0017}" type="datetime1">
              <a:rPr lang="en-US" smtClean="0"/>
              <a:t>10/13/14</a:t>
            </a:fld>
            <a:endParaRPr lang="en-US"/>
          </a:p>
        </p:txBody>
      </p:sp>
      <p:sp>
        <p:nvSpPr>
          <p:cNvPr id="6" name="Footer Placeholder 5"/>
          <p:cNvSpPr>
            <a:spLocks noGrp="1"/>
          </p:cNvSpPr>
          <p:nvPr>
            <p:ph type="ftr" sz="quarter" idx="11"/>
          </p:nvPr>
        </p:nvSpPr>
        <p:spPr/>
        <p:txBody>
          <a:bodyPr/>
          <a:lstStyle/>
          <a:p>
            <a:r>
              <a:rPr lang="en-US" smtClean="0"/>
              <a:t>send request for slides to: jackie@stepsconsulting.org</a:t>
            </a:r>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E2AB1002-B10D-9F4F-BA2F-FF76BF43C8D3}" type="datetime1">
              <a:rPr lang="en-US" smtClean="0"/>
              <a:t>10/13/14</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r>
              <a:rPr lang="en-US" smtClean="0"/>
              <a:t>send request for slides to: jackie@stepsconsulting.org</a:t>
            </a:r>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CFE4BAC9-6D41-4691-9299-18EF07EF01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dt="0"/>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5.xml"/><Relationship Id="rId2" Type="http://schemas.openxmlformats.org/officeDocument/2006/relationships/image" Target="../media/image1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Effects of Assistive Communication Training on Stereotypy with Individuals with ASD </a:t>
            </a:r>
            <a:endParaRPr lang="en-US" sz="4400" dirty="0"/>
          </a:p>
        </p:txBody>
      </p:sp>
      <p:sp>
        <p:nvSpPr>
          <p:cNvPr id="3" name="Subtitle 2"/>
          <p:cNvSpPr>
            <a:spLocks noGrp="1"/>
          </p:cNvSpPr>
          <p:nvPr>
            <p:ph type="subTitle" idx="1"/>
          </p:nvPr>
        </p:nvSpPr>
        <p:spPr>
          <a:xfrm>
            <a:off x="914400" y="3809480"/>
            <a:ext cx="7342188" cy="1372119"/>
          </a:xfrm>
        </p:spPr>
        <p:txBody>
          <a:bodyPr>
            <a:normAutofit fontScale="92500" lnSpcReduction="20000"/>
          </a:bodyPr>
          <a:lstStyle/>
          <a:p>
            <a:endParaRPr lang="en-US" dirty="0" smtClean="0"/>
          </a:p>
          <a:p>
            <a:endParaRPr lang="en-US" dirty="0"/>
          </a:p>
          <a:p>
            <a:pPr algn="r"/>
            <a:r>
              <a:rPr lang="en-US" dirty="0" smtClean="0"/>
              <a:t>Jacqueline </a:t>
            </a:r>
            <a:r>
              <a:rPr lang="en-US" dirty="0" err="1" smtClean="0"/>
              <a:t>Sura</a:t>
            </a:r>
            <a:r>
              <a:rPr lang="en-US" dirty="0" smtClean="0"/>
              <a:t>, MS BCBA</a:t>
            </a:r>
            <a:br>
              <a:rPr lang="en-US" dirty="0" smtClean="0"/>
            </a:br>
            <a:r>
              <a:rPr lang="en-US" dirty="0" smtClean="0"/>
              <a:t>STEPS Center for Excellence in Autism</a:t>
            </a:r>
          </a:p>
          <a:p>
            <a:pPr algn="r"/>
            <a:r>
              <a:rPr lang="en-US" dirty="0" smtClean="0"/>
              <a:t>Strongsville</a:t>
            </a:r>
            <a:r>
              <a:rPr lang="en-US" smtClean="0"/>
              <a:t>, Ohio  </a:t>
            </a:r>
            <a:r>
              <a:rPr lang="en-US" dirty="0" smtClean="0"/>
              <a:t>USA</a:t>
            </a:r>
            <a:endParaRPr lang="en-US" dirty="0"/>
          </a:p>
        </p:txBody>
      </p:sp>
    </p:spTree>
    <p:extLst>
      <p:ext uri="{BB962C8B-B14F-4D97-AF65-F5344CB8AC3E}">
        <p14:creationId xmlns:p14="http://schemas.microsoft.com/office/powerpoint/2010/main" val="26937012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Modifications to Protocol</a:t>
            </a:r>
            <a:endParaRPr lang="en-US" dirty="0"/>
          </a:p>
        </p:txBody>
      </p:sp>
      <p:sp>
        <p:nvSpPr>
          <p:cNvPr id="3" name="Content Placeholder 2"/>
          <p:cNvSpPr>
            <a:spLocks noGrp="1"/>
          </p:cNvSpPr>
          <p:nvPr>
            <p:ph idx="1"/>
          </p:nvPr>
        </p:nvSpPr>
        <p:spPr/>
        <p:txBody>
          <a:bodyPr/>
          <a:lstStyle/>
          <a:p>
            <a:r>
              <a:rPr lang="en-US" dirty="0" smtClean="0"/>
              <a:t>Addressing distance to device (proximity) at the end of the communication training.</a:t>
            </a:r>
          </a:p>
          <a:p>
            <a:r>
              <a:rPr lang="en-US" dirty="0" smtClean="0"/>
              <a:t>Introduction of verbs/nouns related to requests taught with pre- academic targets related to receptive communication, visual performance, fine motor and engagement with others.</a:t>
            </a:r>
          </a:p>
          <a:p>
            <a:r>
              <a:rPr lang="en-US" dirty="0" smtClean="0"/>
              <a:t>Descriptors, carrier phrases and commenting were not addressed until after predetermined criteria were met for generalization of requesting.</a:t>
            </a:r>
            <a:endParaRPr lang="en-US" dirty="0"/>
          </a:p>
        </p:txBody>
      </p:sp>
      <p:sp>
        <p:nvSpPr>
          <p:cNvPr id="4" name="Footer Placeholder 3"/>
          <p:cNvSpPr>
            <a:spLocks noGrp="1"/>
          </p:cNvSpPr>
          <p:nvPr>
            <p:ph type="ftr" sz="quarter" idx="11"/>
          </p:nvPr>
        </p:nvSpPr>
        <p:spPr/>
        <p:txBody>
          <a:bodyPr/>
          <a:lstStyle/>
          <a:p>
            <a:r>
              <a:rPr lang="en-US" smtClean="0"/>
              <a:t>send request for slides to: jackie@stepsconsulting.org</a:t>
            </a:r>
            <a:endParaRPr lang="en-US"/>
          </a:p>
        </p:txBody>
      </p:sp>
    </p:spTree>
    <p:extLst>
      <p:ext uri="{BB962C8B-B14F-4D97-AF65-F5344CB8AC3E}">
        <p14:creationId xmlns:p14="http://schemas.microsoft.com/office/powerpoint/2010/main" val="880705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Response Targets</a:t>
            </a:r>
            <a:endParaRPr lang="en-US" dirty="0"/>
          </a:p>
        </p:txBody>
      </p:sp>
      <p:sp>
        <p:nvSpPr>
          <p:cNvPr id="6" name="Content Placeholder 5"/>
          <p:cNvSpPr>
            <a:spLocks noGrp="1"/>
          </p:cNvSpPr>
          <p:nvPr>
            <p:ph idx="1"/>
          </p:nvPr>
        </p:nvSpPr>
        <p:spPr/>
        <p:txBody>
          <a:bodyPr/>
          <a:lstStyle/>
          <a:p>
            <a:r>
              <a:rPr lang="en-US" dirty="0"/>
              <a:t>Vocal stereotypy examples included: nonfunctional vocalizations, </a:t>
            </a:r>
            <a:r>
              <a:rPr lang="en-US" dirty="0" err="1"/>
              <a:t>echolalic</a:t>
            </a:r>
            <a:r>
              <a:rPr lang="en-US" dirty="0"/>
              <a:t> responses, lips moving with/without audible sounds. </a:t>
            </a:r>
          </a:p>
          <a:p>
            <a:r>
              <a:rPr lang="en-US" dirty="0"/>
              <a:t>Motor stereotypy examples included: tapping surfaces, rubbing hands together in repetition, jumping up when not instructed, clapping when not functional and/or placing 1 or more fingers in clothing with a twisting motion. </a:t>
            </a:r>
          </a:p>
          <a:p>
            <a:endParaRPr lang="en-US" dirty="0"/>
          </a:p>
        </p:txBody>
      </p:sp>
      <p:sp>
        <p:nvSpPr>
          <p:cNvPr id="2" name="Footer Placeholder 1"/>
          <p:cNvSpPr>
            <a:spLocks noGrp="1"/>
          </p:cNvSpPr>
          <p:nvPr>
            <p:ph type="ftr" sz="quarter" idx="11"/>
          </p:nvPr>
        </p:nvSpPr>
        <p:spPr/>
        <p:txBody>
          <a:bodyPr/>
          <a:lstStyle/>
          <a:p>
            <a:r>
              <a:rPr lang="en-US" smtClean="0"/>
              <a:t>send request for slides to: jackie@stepsconsulting.org</a:t>
            </a:r>
            <a:endParaRPr lang="en-US"/>
          </a:p>
        </p:txBody>
      </p:sp>
    </p:spTree>
    <p:extLst>
      <p:ext uri="{BB962C8B-B14F-4D97-AF65-F5344CB8AC3E}">
        <p14:creationId xmlns:p14="http://schemas.microsoft.com/office/powerpoint/2010/main" val="23508824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Measurement</a:t>
            </a:r>
            <a:endParaRPr lang="en-US" dirty="0"/>
          </a:p>
        </p:txBody>
      </p:sp>
      <p:sp>
        <p:nvSpPr>
          <p:cNvPr id="3" name="Content Placeholder 2"/>
          <p:cNvSpPr>
            <a:spLocks noGrp="1"/>
          </p:cNvSpPr>
          <p:nvPr>
            <p:ph idx="1"/>
          </p:nvPr>
        </p:nvSpPr>
        <p:spPr/>
        <p:txBody>
          <a:bodyPr/>
          <a:lstStyle/>
          <a:p>
            <a:r>
              <a:rPr lang="en-US" dirty="0"/>
              <a:t>The effects of communication training using an AAC for stereotypic behaviors were measured using a time sampling procedure. In all phases, stereotypic behaviors were scored for presence or absence in 10 minute sessions divided into 15 second intervals. </a:t>
            </a:r>
          </a:p>
          <a:p>
            <a:r>
              <a:rPr lang="en-US" dirty="0"/>
              <a:t>A second observer was present for a minimum of 30 percent of all sessions to measure reliability.</a:t>
            </a:r>
          </a:p>
          <a:p>
            <a:endParaRPr lang="en-US" dirty="0"/>
          </a:p>
        </p:txBody>
      </p:sp>
      <p:sp>
        <p:nvSpPr>
          <p:cNvPr id="4" name="Footer Placeholder 3"/>
          <p:cNvSpPr>
            <a:spLocks noGrp="1"/>
          </p:cNvSpPr>
          <p:nvPr>
            <p:ph type="ftr" sz="quarter" idx="11"/>
          </p:nvPr>
        </p:nvSpPr>
        <p:spPr/>
        <p:txBody>
          <a:bodyPr/>
          <a:lstStyle/>
          <a:p>
            <a:r>
              <a:rPr lang="en-US" smtClean="0"/>
              <a:t>send request for slides to: jackie@stepsconsulting.org</a:t>
            </a:r>
            <a:endParaRPr lang="en-US"/>
          </a:p>
        </p:txBody>
      </p:sp>
    </p:spTree>
    <p:extLst>
      <p:ext uri="{BB962C8B-B14F-4D97-AF65-F5344CB8AC3E}">
        <p14:creationId xmlns:p14="http://schemas.microsoft.com/office/powerpoint/2010/main" val="20767299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1: 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893996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r>
              <a:rPr lang="en-US" smtClean="0"/>
              <a:t>send request for slides to: jackie@stepsconsulting.org</a:t>
            </a:r>
            <a:endParaRPr lang="en-US"/>
          </a:p>
        </p:txBody>
      </p:sp>
    </p:spTree>
    <p:extLst>
      <p:ext uri="{BB962C8B-B14F-4D97-AF65-F5344CB8AC3E}">
        <p14:creationId xmlns:p14="http://schemas.microsoft.com/office/powerpoint/2010/main" val="217846396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1: Results</a:t>
            </a:r>
            <a:endParaRPr lang="en-US" dirty="0"/>
          </a:p>
        </p:txBody>
      </p:sp>
      <p:sp>
        <p:nvSpPr>
          <p:cNvPr id="3" name="Content Placeholder 2"/>
          <p:cNvSpPr>
            <a:spLocks noGrp="1"/>
          </p:cNvSpPr>
          <p:nvPr>
            <p:ph idx="1"/>
          </p:nvPr>
        </p:nvSpPr>
        <p:spPr/>
        <p:txBody>
          <a:bodyPr>
            <a:normAutofit/>
          </a:bodyPr>
          <a:lstStyle/>
          <a:p>
            <a:r>
              <a:rPr lang="en-US" dirty="0" smtClean="0"/>
              <a:t>The summary graph reflects that the amount of vocal stereotypy engagement did not decrease from the introduction of the communication device. Baseline Average: 44%, Intervention Average 51%</a:t>
            </a:r>
          </a:p>
          <a:p>
            <a:r>
              <a:rPr lang="en-US" dirty="0" smtClean="0"/>
              <a:t>The summary graph does reflect that the amount of motor stereotypy engagement did decrease from the introduction of the communication device. Baseline average: 25%, Intervention average: 10%</a:t>
            </a:r>
            <a:endParaRPr lang="en-US" dirty="0"/>
          </a:p>
        </p:txBody>
      </p:sp>
      <p:sp>
        <p:nvSpPr>
          <p:cNvPr id="4" name="Footer Placeholder 3"/>
          <p:cNvSpPr>
            <a:spLocks noGrp="1"/>
          </p:cNvSpPr>
          <p:nvPr>
            <p:ph type="ftr" sz="quarter" idx="11"/>
          </p:nvPr>
        </p:nvSpPr>
        <p:spPr/>
        <p:txBody>
          <a:bodyPr/>
          <a:lstStyle/>
          <a:p>
            <a:r>
              <a:rPr lang="en-US" smtClean="0"/>
              <a:t>send request for slides to: jackie@stepsconsulting.org</a:t>
            </a:r>
            <a:endParaRPr lang="en-US"/>
          </a:p>
        </p:txBody>
      </p:sp>
    </p:spTree>
    <p:extLst>
      <p:ext uri="{BB962C8B-B14F-4D97-AF65-F5344CB8AC3E}">
        <p14:creationId xmlns:p14="http://schemas.microsoft.com/office/powerpoint/2010/main" val="29825694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1: 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4593615"/>
              </p:ext>
            </p:extLst>
          </p:nvPr>
        </p:nvGraphicFramePr>
        <p:xfrm>
          <a:off x="381000" y="14478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r>
              <a:rPr lang="en-US" smtClean="0"/>
              <a:t>send request for slides to: jackie@stepsconsulting.org</a:t>
            </a:r>
            <a:endParaRPr lang="en-US"/>
          </a:p>
        </p:txBody>
      </p:sp>
    </p:spTree>
    <p:extLst>
      <p:ext uri="{BB962C8B-B14F-4D97-AF65-F5344CB8AC3E}">
        <p14:creationId xmlns:p14="http://schemas.microsoft.com/office/powerpoint/2010/main" val="28916623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1: Anecdotal Notes</a:t>
            </a:r>
            <a:endParaRPr lang="en-US" dirty="0"/>
          </a:p>
        </p:txBody>
      </p:sp>
      <p:sp>
        <p:nvSpPr>
          <p:cNvPr id="3" name="Content Placeholder 2"/>
          <p:cNvSpPr>
            <a:spLocks noGrp="1"/>
          </p:cNvSpPr>
          <p:nvPr>
            <p:ph idx="1"/>
          </p:nvPr>
        </p:nvSpPr>
        <p:spPr/>
        <p:txBody>
          <a:bodyPr>
            <a:normAutofit/>
          </a:bodyPr>
          <a:lstStyle/>
          <a:p>
            <a:r>
              <a:rPr lang="en-US" dirty="0" smtClean="0"/>
              <a:t>Staff members report that the amount of vocalizations increased throughout the school day.</a:t>
            </a:r>
          </a:p>
          <a:p>
            <a:r>
              <a:rPr lang="en-US" dirty="0" smtClean="0"/>
              <a:t>Due to the student not currently having any recognized vocalizations as communication intent, any vocalization was recorded as stereotypy.</a:t>
            </a:r>
          </a:p>
          <a:p>
            <a:r>
              <a:rPr lang="en-US" dirty="0" smtClean="0"/>
              <a:t>Could be counting vocalizations intended for communication as stereotypy.</a:t>
            </a:r>
            <a:endParaRPr lang="en-US" dirty="0"/>
          </a:p>
        </p:txBody>
      </p:sp>
      <p:sp>
        <p:nvSpPr>
          <p:cNvPr id="4" name="Footer Placeholder 3"/>
          <p:cNvSpPr>
            <a:spLocks noGrp="1"/>
          </p:cNvSpPr>
          <p:nvPr>
            <p:ph type="ftr" sz="quarter" idx="11"/>
          </p:nvPr>
        </p:nvSpPr>
        <p:spPr/>
        <p:txBody>
          <a:bodyPr/>
          <a:lstStyle/>
          <a:p>
            <a:r>
              <a:rPr lang="en-US" smtClean="0"/>
              <a:t>send request for slides to: jackie@stepsconsulting.org</a:t>
            </a:r>
            <a:endParaRPr lang="en-US"/>
          </a:p>
        </p:txBody>
      </p:sp>
    </p:spTree>
    <p:extLst>
      <p:ext uri="{BB962C8B-B14F-4D97-AF65-F5344CB8AC3E}">
        <p14:creationId xmlns:p14="http://schemas.microsoft.com/office/powerpoint/2010/main" val="35872509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2: Results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r>
              <a:rPr lang="en-US" smtClean="0"/>
              <a:t>send request for slides to: jackie@stepsconsulting.org</a:t>
            </a:r>
            <a:endParaRPr lang="en-US"/>
          </a:p>
        </p:txBody>
      </p:sp>
    </p:spTree>
    <p:extLst>
      <p:ext uri="{BB962C8B-B14F-4D97-AF65-F5344CB8AC3E}">
        <p14:creationId xmlns:p14="http://schemas.microsoft.com/office/powerpoint/2010/main" val="88926456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2: Results</a:t>
            </a:r>
            <a:endParaRPr lang="en-US" dirty="0"/>
          </a:p>
        </p:txBody>
      </p:sp>
      <p:sp>
        <p:nvSpPr>
          <p:cNvPr id="3" name="Content Placeholder 2"/>
          <p:cNvSpPr>
            <a:spLocks noGrp="1"/>
          </p:cNvSpPr>
          <p:nvPr>
            <p:ph idx="1"/>
          </p:nvPr>
        </p:nvSpPr>
        <p:spPr/>
        <p:txBody>
          <a:bodyPr>
            <a:normAutofit/>
          </a:bodyPr>
          <a:lstStyle/>
          <a:p>
            <a:r>
              <a:rPr lang="en-US" dirty="0" smtClean="0"/>
              <a:t>The summary graph reflects that the amount of vocal stereotypy engagement did decrease from the introduction of the communication device. Baseline Average: 59%, Intervention Average 35%</a:t>
            </a:r>
          </a:p>
          <a:p>
            <a:r>
              <a:rPr lang="en-US" dirty="0" smtClean="0"/>
              <a:t>The summary graph does reflect that the amount of motor stereotypy engagement did decrease from the introduction of the communication device. Baseline average: 50%, Intervention average: 19%</a:t>
            </a:r>
          </a:p>
          <a:p>
            <a:endParaRPr lang="en-US" dirty="0"/>
          </a:p>
        </p:txBody>
      </p:sp>
      <p:sp>
        <p:nvSpPr>
          <p:cNvPr id="4" name="Footer Placeholder 3"/>
          <p:cNvSpPr>
            <a:spLocks noGrp="1"/>
          </p:cNvSpPr>
          <p:nvPr>
            <p:ph type="ftr" sz="quarter" idx="11"/>
          </p:nvPr>
        </p:nvSpPr>
        <p:spPr/>
        <p:txBody>
          <a:bodyPr/>
          <a:lstStyle/>
          <a:p>
            <a:r>
              <a:rPr lang="en-US" smtClean="0"/>
              <a:t>send request for slides to: jackie@stepsconsulting.org</a:t>
            </a:r>
            <a:endParaRPr lang="en-US"/>
          </a:p>
        </p:txBody>
      </p:sp>
    </p:spTree>
    <p:extLst>
      <p:ext uri="{BB962C8B-B14F-4D97-AF65-F5344CB8AC3E}">
        <p14:creationId xmlns:p14="http://schemas.microsoft.com/office/powerpoint/2010/main" val="113218528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2: 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845858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r>
              <a:rPr lang="en-US" smtClean="0"/>
              <a:t>send request for slides to: jackie@stepsconsulting.org</a:t>
            </a:r>
            <a:endParaRPr lang="en-US"/>
          </a:p>
        </p:txBody>
      </p:sp>
    </p:spTree>
    <p:extLst>
      <p:ext uri="{BB962C8B-B14F-4D97-AF65-F5344CB8AC3E}">
        <p14:creationId xmlns:p14="http://schemas.microsoft.com/office/powerpoint/2010/main" val="37722591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Behavior and Communication</a:t>
            </a:r>
            <a:endParaRPr lang="en-US" dirty="0"/>
          </a:p>
        </p:txBody>
      </p:sp>
      <p:sp>
        <p:nvSpPr>
          <p:cNvPr id="3" name="Content Placeholder 2"/>
          <p:cNvSpPr>
            <a:spLocks noGrp="1"/>
          </p:cNvSpPr>
          <p:nvPr>
            <p:ph idx="1"/>
          </p:nvPr>
        </p:nvSpPr>
        <p:spPr/>
        <p:txBody>
          <a:bodyPr/>
          <a:lstStyle/>
          <a:p>
            <a:r>
              <a:rPr lang="en-US" dirty="0"/>
              <a:t>Behavior IS communication</a:t>
            </a:r>
          </a:p>
          <a:p>
            <a:r>
              <a:rPr lang="en-US" dirty="0" err="1"/>
              <a:t>Prosocial</a:t>
            </a:r>
            <a:r>
              <a:rPr lang="en-US" dirty="0"/>
              <a:t> vs. acting-out behaviors</a:t>
            </a:r>
          </a:p>
          <a:p>
            <a:pPr lvl="1"/>
            <a:r>
              <a:rPr lang="en-US" dirty="0"/>
              <a:t>Why does the behavior happen?</a:t>
            </a:r>
          </a:p>
          <a:p>
            <a:pPr lvl="1"/>
            <a:r>
              <a:rPr lang="en-US" dirty="0"/>
              <a:t>Because it has worked in the past to get a desired outcome</a:t>
            </a:r>
          </a:p>
          <a:p>
            <a:pPr marL="0" lvl="1" indent="0"/>
            <a:r>
              <a:rPr lang="en-US" dirty="0"/>
              <a:t> Limitations</a:t>
            </a:r>
          </a:p>
          <a:p>
            <a:pPr marL="400050" lvl="2" indent="0"/>
            <a:r>
              <a:rPr lang="en-US" dirty="0"/>
              <a:t>Those without verbal communication</a:t>
            </a:r>
          </a:p>
          <a:p>
            <a:pPr marL="400050" lvl="2" indent="0"/>
            <a:r>
              <a:rPr lang="en-US" dirty="0"/>
              <a:t>Those without total communication systems</a:t>
            </a:r>
          </a:p>
          <a:p>
            <a:endParaRPr lang="en-US" dirty="0"/>
          </a:p>
        </p:txBody>
      </p:sp>
      <p:sp>
        <p:nvSpPr>
          <p:cNvPr id="4" name="Footer Placeholder 3"/>
          <p:cNvSpPr>
            <a:spLocks noGrp="1"/>
          </p:cNvSpPr>
          <p:nvPr>
            <p:ph type="ftr" sz="quarter" idx="11"/>
          </p:nvPr>
        </p:nvSpPr>
        <p:spPr>
          <a:xfrm>
            <a:off x="2011000" y="6371591"/>
            <a:ext cx="6843440" cy="257810"/>
          </a:xfrm>
        </p:spPr>
        <p:txBody>
          <a:bodyPr/>
          <a:lstStyle/>
          <a:p>
            <a:r>
              <a:rPr lang="en-US" sz="1800" dirty="0" smtClean="0">
                <a:solidFill>
                  <a:schemeClr val="tx1"/>
                </a:solidFill>
                <a:latin typeface="Helvetica"/>
                <a:cs typeface="Helvetica"/>
              </a:rPr>
              <a:t>send request for slides to: </a:t>
            </a:r>
            <a:r>
              <a:rPr lang="en-US" sz="1800" dirty="0" err="1" smtClean="0">
                <a:solidFill>
                  <a:schemeClr val="tx1"/>
                </a:solidFill>
                <a:latin typeface="Helvetica"/>
                <a:cs typeface="Helvetica"/>
              </a:rPr>
              <a:t>jackie@stepsconsulting.org</a:t>
            </a:r>
            <a:endParaRPr lang="en-US" sz="1800" dirty="0">
              <a:solidFill>
                <a:schemeClr val="tx1"/>
              </a:solidFill>
              <a:latin typeface="Helvetica"/>
              <a:cs typeface="Helvetica"/>
            </a:endParaRPr>
          </a:p>
        </p:txBody>
      </p:sp>
    </p:spTree>
    <p:extLst>
      <p:ext uri="{BB962C8B-B14F-4D97-AF65-F5344CB8AC3E}">
        <p14:creationId xmlns:p14="http://schemas.microsoft.com/office/powerpoint/2010/main" val="162839351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2: Anecdotal Notes</a:t>
            </a:r>
            <a:endParaRPr lang="en-US" dirty="0"/>
          </a:p>
        </p:txBody>
      </p:sp>
      <p:sp>
        <p:nvSpPr>
          <p:cNvPr id="3" name="Content Placeholder 2"/>
          <p:cNvSpPr>
            <a:spLocks noGrp="1"/>
          </p:cNvSpPr>
          <p:nvPr>
            <p:ph idx="1"/>
          </p:nvPr>
        </p:nvSpPr>
        <p:spPr/>
        <p:txBody>
          <a:bodyPr/>
          <a:lstStyle/>
          <a:p>
            <a:r>
              <a:rPr lang="en-US" dirty="0" smtClean="0"/>
              <a:t>After completion of Phase V, student demonstrated interest in a different communication mode.</a:t>
            </a:r>
          </a:p>
          <a:p>
            <a:r>
              <a:rPr lang="en-US" dirty="0" err="1" smtClean="0"/>
              <a:t>ProxTalker</a:t>
            </a:r>
            <a:r>
              <a:rPr lang="en-US" dirty="0" smtClean="0"/>
              <a:t> is still used in conjunction with increased communication training with text.</a:t>
            </a:r>
          </a:p>
          <a:p>
            <a:r>
              <a:rPr lang="en-US" dirty="0" smtClean="0"/>
              <a:t>Student has also been exposed and mastered modified phase VI around the classroom</a:t>
            </a:r>
            <a:endParaRPr lang="en-US" dirty="0"/>
          </a:p>
        </p:txBody>
      </p:sp>
      <p:sp>
        <p:nvSpPr>
          <p:cNvPr id="4" name="Footer Placeholder 3"/>
          <p:cNvSpPr>
            <a:spLocks noGrp="1"/>
          </p:cNvSpPr>
          <p:nvPr>
            <p:ph type="ftr" sz="quarter" idx="11"/>
          </p:nvPr>
        </p:nvSpPr>
        <p:spPr/>
        <p:txBody>
          <a:bodyPr/>
          <a:lstStyle/>
          <a:p>
            <a:r>
              <a:rPr lang="en-US" smtClean="0"/>
              <a:t>send request for slides to: jackie@stepsconsulting.org</a:t>
            </a:r>
            <a:endParaRPr lang="en-US"/>
          </a:p>
        </p:txBody>
      </p:sp>
    </p:spTree>
    <p:extLst>
      <p:ext uri="{BB962C8B-B14F-4D97-AF65-F5344CB8AC3E}">
        <p14:creationId xmlns:p14="http://schemas.microsoft.com/office/powerpoint/2010/main" val="90153262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lnSpcReduction="10000"/>
          </a:bodyPr>
          <a:lstStyle/>
          <a:p>
            <a:r>
              <a:rPr lang="en-US" dirty="0" smtClean="0"/>
              <a:t>For both participants there was a decrease in motor stereotypy with the use of the </a:t>
            </a:r>
            <a:r>
              <a:rPr lang="en-US" dirty="0" err="1" smtClean="0"/>
              <a:t>Logan®ProxTalker</a:t>
            </a:r>
            <a:r>
              <a:rPr lang="en-US" dirty="0" smtClean="0"/>
              <a:t>®</a:t>
            </a:r>
          </a:p>
          <a:p>
            <a:r>
              <a:rPr lang="en-US" dirty="0" smtClean="0"/>
              <a:t>For both participants there was an increase in mastered Picture Exchange Communication Phases.</a:t>
            </a:r>
          </a:p>
          <a:p>
            <a:r>
              <a:rPr lang="en-US" dirty="0" smtClean="0"/>
              <a:t>For both participants there was an increase in independent communicative intent, vocalizations for S1 and typing for S2.</a:t>
            </a:r>
          </a:p>
          <a:p>
            <a:r>
              <a:rPr lang="en-US" dirty="0" smtClean="0"/>
              <a:t>For Student 2, there was also a decrease in vocal stereotypy</a:t>
            </a:r>
          </a:p>
          <a:p>
            <a:endParaRPr lang="en-US" dirty="0"/>
          </a:p>
        </p:txBody>
      </p:sp>
      <p:sp>
        <p:nvSpPr>
          <p:cNvPr id="4" name="Footer Placeholder 3"/>
          <p:cNvSpPr>
            <a:spLocks noGrp="1"/>
          </p:cNvSpPr>
          <p:nvPr>
            <p:ph type="ftr" sz="quarter" idx="11"/>
          </p:nvPr>
        </p:nvSpPr>
        <p:spPr/>
        <p:txBody>
          <a:bodyPr/>
          <a:lstStyle/>
          <a:p>
            <a:r>
              <a:rPr lang="en-US" smtClean="0"/>
              <a:t>send request for slides to: jackie@stepsconsulting.org</a:t>
            </a:r>
            <a:endParaRPr lang="en-US"/>
          </a:p>
        </p:txBody>
      </p:sp>
    </p:spTree>
    <p:extLst>
      <p:ext uri="{BB962C8B-B14F-4D97-AF65-F5344CB8AC3E}">
        <p14:creationId xmlns:p14="http://schemas.microsoft.com/office/powerpoint/2010/main" val="170861623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244158"/>
            <a:ext cx="7345362" cy="1025669"/>
          </a:xfrm>
        </p:spPr>
        <p:txBody>
          <a:bodyPr/>
          <a:lstStyle/>
          <a:p>
            <a:r>
              <a:rPr lang="en-US" dirty="0" smtClean="0"/>
              <a:t>Acquisition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9618034"/>
              </p:ext>
            </p:extLst>
          </p:nvPr>
        </p:nvGraphicFramePr>
        <p:xfrm>
          <a:off x="410861" y="1269827"/>
          <a:ext cx="8286516" cy="5057447"/>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r>
              <a:rPr lang="en-US" smtClean="0"/>
              <a:t>send request for slides to: jackie@stepsconsulting.org</a:t>
            </a:r>
            <a:endParaRPr lang="en-US"/>
          </a:p>
        </p:txBody>
      </p:sp>
    </p:spTree>
    <p:extLst>
      <p:ext uri="{BB962C8B-B14F-4D97-AF65-F5344CB8AC3E}">
        <p14:creationId xmlns:p14="http://schemas.microsoft.com/office/powerpoint/2010/main" val="219379995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Findings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Increased sample to one student in public school setting and one student in the private setting</a:t>
            </a:r>
          </a:p>
          <a:p>
            <a:r>
              <a:rPr lang="en-US" dirty="0" smtClean="0"/>
              <a:t>Introduction of scene selection of pages on device</a:t>
            </a:r>
          </a:p>
          <a:p>
            <a:r>
              <a:rPr lang="en-US" dirty="0" smtClean="0"/>
              <a:t>Embedding prerequisite academics and visual performance targets into communication instruction.</a:t>
            </a:r>
          </a:p>
          <a:p>
            <a:r>
              <a:rPr lang="en-US" dirty="0" smtClean="0"/>
              <a:t>Found a decreased acquisition time of communication skills.</a:t>
            </a:r>
          </a:p>
          <a:p>
            <a:r>
              <a:rPr lang="en-US" dirty="0" smtClean="0"/>
              <a:t>Made </a:t>
            </a:r>
            <a:r>
              <a:rPr lang="en-US" dirty="0"/>
              <a:t>further modifications to initiation, proximity, sentence structure, pronouns</a:t>
            </a:r>
            <a:r>
              <a:rPr lang="en-US" dirty="0" smtClean="0"/>
              <a:t>.</a:t>
            </a:r>
          </a:p>
          <a:p>
            <a:r>
              <a:rPr lang="en-US" dirty="0" smtClean="0"/>
              <a:t>Development of a protocol that emphasizes the student- professional relationship as the foundation for growth in communication.</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send request for slides to: jackie@stepsconsulting.org</a:t>
            </a:r>
            <a:endParaRPr lang="en-US"/>
          </a:p>
        </p:txBody>
      </p:sp>
    </p:spTree>
    <p:extLst>
      <p:ext uri="{BB962C8B-B14F-4D97-AF65-F5344CB8AC3E}">
        <p14:creationId xmlns:p14="http://schemas.microsoft.com/office/powerpoint/2010/main" val="274764082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Scene Selection- Edible</a:t>
            </a:r>
            <a:endParaRPr lang="en-US" dirty="0"/>
          </a:p>
        </p:txBody>
      </p:sp>
      <p:pic>
        <p:nvPicPr>
          <p:cNvPr id="5" name="Content Placeholder 4"/>
          <p:cNvPicPr>
            <a:picLocks noGrp="1" noChangeAspect="1"/>
          </p:cNvPicPr>
          <p:nvPr>
            <p:ph sz="half" idx="1"/>
          </p:nvPr>
        </p:nvPicPr>
        <p:blipFill>
          <a:blip r:embed="rId2"/>
          <a:srcRect t="8693" b="8693"/>
          <a:stretch>
            <a:fillRect/>
          </a:stretch>
        </p:blipFill>
        <p:spPr/>
      </p:pic>
      <p:pic>
        <p:nvPicPr>
          <p:cNvPr id="6" name="Content Placeholder 5"/>
          <p:cNvPicPr>
            <a:picLocks noGrp="1" noChangeAspect="1"/>
          </p:cNvPicPr>
          <p:nvPr>
            <p:ph sz="half" idx="2"/>
          </p:nvPr>
        </p:nvPicPr>
        <p:blipFill>
          <a:blip r:embed="rId3"/>
          <a:srcRect t="8693" b="8693"/>
          <a:stretch>
            <a:fillRect/>
          </a:stretch>
        </p:blipFill>
        <p:spPr/>
      </p:pic>
      <p:sp>
        <p:nvSpPr>
          <p:cNvPr id="3" name="Footer Placeholder 2"/>
          <p:cNvSpPr>
            <a:spLocks noGrp="1"/>
          </p:cNvSpPr>
          <p:nvPr>
            <p:ph type="ftr" sz="quarter" idx="11"/>
          </p:nvPr>
        </p:nvSpPr>
        <p:spPr/>
        <p:txBody>
          <a:bodyPr/>
          <a:lstStyle/>
          <a:p>
            <a:r>
              <a:rPr lang="en-US" smtClean="0"/>
              <a:t>send request for slides to: jackie@stepsconsulting.org</a:t>
            </a:r>
            <a:endParaRPr lang="en-US"/>
          </a:p>
        </p:txBody>
      </p:sp>
    </p:spTree>
    <p:extLst>
      <p:ext uri="{BB962C8B-B14F-4D97-AF65-F5344CB8AC3E}">
        <p14:creationId xmlns:p14="http://schemas.microsoft.com/office/powerpoint/2010/main" val="99707754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Scene Selection- Activities</a:t>
            </a:r>
            <a:endParaRPr lang="en-US" dirty="0"/>
          </a:p>
        </p:txBody>
      </p:sp>
      <p:pic>
        <p:nvPicPr>
          <p:cNvPr id="4" name="Content Placeholder 3"/>
          <p:cNvPicPr>
            <a:picLocks noGrp="1" noChangeAspect="1"/>
          </p:cNvPicPr>
          <p:nvPr>
            <p:ph idx="1"/>
          </p:nvPr>
        </p:nvPicPr>
        <p:blipFill>
          <a:blip r:embed="rId2"/>
          <a:srcRect t="13620" b="13620"/>
          <a:stretch>
            <a:fillRect/>
          </a:stretch>
        </p:blipFill>
        <p:spPr/>
      </p:pic>
      <p:sp>
        <p:nvSpPr>
          <p:cNvPr id="3" name="Footer Placeholder 2"/>
          <p:cNvSpPr>
            <a:spLocks noGrp="1"/>
          </p:cNvSpPr>
          <p:nvPr>
            <p:ph type="ftr" sz="quarter" idx="11"/>
          </p:nvPr>
        </p:nvSpPr>
        <p:spPr/>
        <p:txBody>
          <a:bodyPr/>
          <a:lstStyle/>
          <a:p>
            <a:r>
              <a:rPr lang="en-US" smtClean="0"/>
              <a:t>send request for slides to: jackie@stepsconsulting.org</a:t>
            </a:r>
            <a:endParaRPr lang="en-US"/>
          </a:p>
        </p:txBody>
      </p:sp>
    </p:spTree>
    <p:extLst>
      <p:ext uri="{BB962C8B-B14F-4D97-AF65-F5344CB8AC3E}">
        <p14:creationId xmlns:p14="http://schemas.microsoft.com/office/powerpoint/2010/main" val="309059272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Scene Selection- Instruction</a:t>
            </a:r>
            <a:endParaRPr lang="en-US" dirty="0"/>
          </a:p>
        </p:txBody>
      </p:sp>
      <p:pic>
        <p:nvPicPr>
          <p:cNvPr id="5" name="Content Placeholder 4"/>
          <p:cNvPicPr>
            <a:picLocks noGrp="1" noChangeAspect="1"/>
          </p:cNvPicPr>
          <p:nvPr>
            <p:ph sz="half" idx="1"/>
          </p:nvPr>
        </p:nvPicPr>
        <p:blipFill>
          <a:blip r:embed="rId2"/>
          <a:srcRect t="7708" b="7708"/>
          <a:stretch>
            <a:fillRect/>
          </a:stretch>
        </p:blipFill>
        <p:spPr/>
      </p:pic>
      <p:pic>
        <p:nvPicPr>
          <p:cNvPr id="6" name="Content Placeholder 5"/>
          <p:cNvPicPr>
            <a:picLocks noGrp="1" noChangeAspect="1"/>
          </p:cNvPicPr>
          <p:nvPr>
            <p:ph sz="half" idx="2"/>
          </p:nvPr>
        </p:nvPicPr>
        <p:blipFill>
          <a:blip r:embed="rId3"/>
          <a:srcRect l="17163" r="17163"/>
          <a:stretch>
            <a:fillRect/>
          </a:stretch>
        </p:blipFill>
        <p:spPr/>
      </p:pic>
      <p:sp>
        <p:nvSpPr>
          <p:cNvPr id="3" name="Footer Placeholder 2"/>
          <p:cNvSpPr>
            <a:spLocks noGrp="1"/>
          </p:cNvSpPr>
          <p:nvPr>
            <p:ph type="ftr" sz="quarter" idx="11"/>
          </p:nvPr>
        </p:nvSpPr>
        <p:spPr/>
        <p:txBody>
          <a:bodyPr/>
          <a:lstStyle/>
          <a:p>
            <a:r>
              <a:rPr lang="en-US" smtClean="0"/>
              <a:t>send request for slides to: jackie@stepsconsulting.org</a:t>
            </a:r>
            <a:endParaRPr lang="en-US"/>
          </a:p>
        </p:txBody>
      </p:sp>
    </p:spTree>
    <p:extLst>
      <p:ext uri="{BB962C8B-B14F-4D97-AF65-F5344CB8AC3E}">
        <p14:creationId xmlns:p14="http://schemas.microsoft.com/office/powerpoint/2010/main" val="364672829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ProxTalker</a:t>
            </a:r>
            <a:r>
              <a:rPr lang="en-US" sz="3200" baseline="30000" dirty="0" smtClean="0"/>
              <a:t>®</a:t>
            </a:r>
            <a:r>
              <a:rPr lang="en-US" dirty="0" smtClean="0"/>
              <a:t> in Academics</a:t>
            </a:r>
            <a:endParaRPr lang="en-US" dirty="0"/>
          </a:p>
        </p:txBody>
      </p:sp>
      <p:sp>
        <p:nvSpPr>
          <p:cNvPr id="4" name="Content Placeholder 3"/>
          <p:cNvSpPr>
            <a:spLocks noGrp="1"/>
          </p:cNvSpPr>
          <p:nvPr>
            <p:ph sz="half" idx="1"/>
          </p:nvPr>
        </p:nvSpPr>
        <p:spPr/>
        <p:txBody>
          <a:bodyPr>
            <a:normAutofit fontScale="85000" lnSpcReduction="20000"/>
          </a:bodyPr>
          <a:lstStyle/>
          <a:p>
            <a:r>
              <a:rPr lang="en-US" dirty="0" smtClean="0"/>
              <a:t>Receptive/Expressive Identification of Items</a:t>
            </a:r>
          </a:p>
          <a:p>
            <a:r>
              <a:rPr lang="en-US" dirty="0" smtClean="0"/>
              <a:t>Categories</a:t>
            </a:r>
          </a:p>
          <a:p>
            <a:r>
              <a:rPr lang="en-US" dirty="0" smtClean="0"/>
              <a:t>Feature, Function, Class</a:t>
            </a:r>
          </a:p>
          <a:p>
            <a:r>
              <a:rPr lang="en-US" dirty="0" smtClean="0"/>
              <a:t>Sight word recognition</a:t>
            </a:r>
          </a:p>
          <a:p>
            <a:r>
              <a:rPr lang="en-US" dirty="0" smtClean="0"/>
              <a:t>Group Instruction Participation</a:t>
            </a:r>
          </a:p>
          <a:p>
            <a:r>
              <a:rPr lang="en-US" dirty="0" smtClean="0"/>
              <a:t>Number Identification</a:t>
            </a:r>
          </a:p>
          <a:p>
            <a:r>
              <a:rPr lang="en-US" dirty="0" smtClean="0"/>
              <a:t>Quantity Matching</a:t>
            </a:r>
          </a:p>
          <a:p>
            <a:r>
              <a:rPr lang="en-US" dirty="0" smtClean="0"/>
              <a:t>Coin Identification</a:t>
            </a:r>
            <a:endParaRPr lang="en-US" dirty="0"/>
          </a:p>
        </p:txBody>
      </p:sp>
      <p:pic>
        <p:nvPicPr>
          <p:cNvPr id="5" name="Content Placeholder 12" descr="photo 1.JPG"/>
          <p:cNvPicPr>
            <a:picLocks noGrp="1" noChangeAspect="1"/>
          </p:cNvPicPr>
          <p:nvPr>
            <p:ph sz="half" idx="2"/>
          </p:nvPr>
        </p:nvPicPr>
        <p:blipFill>
          <a:blip r:embed="rId2">
            <a:extLst>
              <a:ext uri="{28A0092B-C50C-407E-A947-70E740481C1C}">
                <a14:useLocalDpi xmlns:a14="http://schemas.microsoft.com/office/drawing/2010/main" val="0"/>
              </a:ext>
            </a:extLst>
          </a:blip>
          <a:srcRect l="15956" r="15956"/>
          <a:stretch>
            <a:fillRect/>
          </a:stretch>
        </p:blipFill>
        <p:spPr>
          <a:xfrm>
            <a:off x="4184382" y="2147888"/>
            <a:ext cx="1944251" cy="1741584"/>
          </a:xfrm>
        </p:spPr>
      </p:pic>
      <p:pic>
        <p:nvPicPr>
          <p:cNvPr id="6" name="Content Placeholder 3" descr="photo 2.JPG"/>
          <p:cNvPicPr>
            <a:picLocks noChangeAspect="1"/>
          </p:cNvPicPr>
          <p:nvPr/>
        </p:nvPicPr>
        <p:blipFill>
          <a:blip r:embed="rId3">
            <a:extLst>
              <a:ext uri="{28A0092B-C50C-407E-A947-70E740481C1C}">
                <a14:useLocalDpi xmlns:a14="http://schemas.microsoft.com/office/drawing/2010/main" val="0"/>
              </a:ext>
            </a:extLst>
          </a:blip>
          <a:srcRect t="14311" b="14311"/>
          <a:stretch>
            <a:fillRect/>
          </a:stretch>
        </p:blipFill>
        <p:spPr>
          <a:xfrm>
            <a:off x="6301224" y="2676898"/>
            <a:ext cx="2265254" cy="1212574"/>
          </a:xfrm>
          <a:prstGeom prst="rect">
            <a:avLst/>
          </a:prstGeom>
        </p:spPr>
      </p:pic>
      <p:pic>
        <p:nvPicPr>
          <p:cNvPr id="7" name="Content Placeholder 3" descr="photo 4.JPG"/>
          <p:cNvPicPr>
            <a:picLocks noChangeAspect="1"/>
          </p:cNvPicPr>
          <p:nvPr/>
        </p:nvPicPr>
        <p:blipFill>
          <a:blip r:embed="rId4">
            <a:extLst>
              <a:ext uri="{28A0092B-C50C-407E-A947-70E740481C1C}">
                <a14:useLocalDpi xmlns:a14="http://schemas.microsoft.com/office/drawing/2010/main" val="0"/>
              </a:ext>
            </a:extLst>
          </a:blip>
          <a:srcRect t="14311" b="14311"/>
          <a:stretch>
            <a:fillRect/>
          </a:stretch>
        </p:blipFill>
        <p:spPr>
          <a:xfrm>
            <a:off x="5318405" y="4862789"/>
            <a:ext cx="2397034" cy="1283115"/>
          </a:xfrm>
          <a:prstGeom prst="rect">
            <a:avLst/>
          </a:prstGeom>
        </p:spPr>
      </p:pic>
      <p:sp>
        <p:nvSpPr>
          <p:cNvPr id="3" name="Footer Placeholder 2"/>
          <p:cNvSpPr>
            <a:spLocks noGrp="1"/>
          </p:cNvSpPr>
          <p:nvPr>
            <p:ph type="ftr" sz="quarter" idx="11"/>
          </p:nvPr>
        </p:nvSpPr>
        <p:spPr/>
        <p:txBody>
          <a:bodyPr/>
          <a:lstStyle/>
          <a:p>
            <a:r>
              <a:rPr lang="en-US" smtClean="0"/>
              <a:t>send request for slides to: jackie@stepsconsulting.org</a:t>
            </a:r>
            <a:endParaRPr lang="en-US"/>
          </a:p>
        </p:txBody>
      </p:sp>
    </p:spTree>
    <p:extLst>
      <p:ext uri="{BB962C8B-B14F-4D97-AF65-F5344CB8AC3E}">
        <p14:creationId xmlns:p14="http://schemas.microsoft.com/office/powerpoint/2010/main" val="225479211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p:txBody>
          <a:bodyPr>
            <a:normAutofit lnSpcReduction="10000"/>
          </a:bodyPr>
          <a:lstStyle/>
          <a:p>
            <a:r>
              <a:rPr lang="en-US" dirty="0" smtClean="0"/>
              <a:t>At STEPS we have found that using an AAC device that incorporates a multisensory approach has increased the use of the augmentative communication.</a:t>
            </a:r>
          </a:p>
          <a:p>
            <a:r>
              <a:rPr lang="en-US" dirty="0" smtClean="0"/>
              <a:t>At STEPS we have also found that by using a deconstructing communication protocol that makes language concepts more tangible, communication acquisition increased, initiation with others increased and a decrease in problem behaviors has been observed.</a:t>
            </a:r>
            <a:endParaRPr lang="en-US" dirty="0"/>
          </a:p>
        </p:txBody>
      </p:sp>
      <p:sp>
        <p:nvSpPr>
          <p:cNvPr id="4" name="Footer Placeholder 3"/>
          <p:cNvSpPr>
            <a:spLocks noGrp="1"/>
          </p:cNvSpPr>
          <p:nvPr>
            <p:ph type="ftr" sz="quarter" idx="11"/>
          </p:nvPr>
        </p:nvSpPr>
        <p:spPr/>
        <p:txBody>
          <a:bodyPr/>
          <a:lstStyle/>
          <a:p>
            <a:r>
              <a:rPr lang="en-US" smtClean="0"/>
              <a:t>send request for slides to: jackie@stepsconsulting.org</a:t>
            </a:r>
            <a:endParaRPr lang="en-US"/>
          </a:p>
        </p:txBody>
      </p:sp>
    </p:spTree>
    <p:extLst>
      <p:ext uri="{BB962C8B-B14F-4D97-AF65-F5344CB8AC3E}">
        <p14:creationId xmlns:p14="http://schemas.microsoft.com/office/powerpoint/2010/main" val="153187133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p:txBody>
          <a:bodyPr>
            <a:normAutofit lnSpcReduction="10000"/>
          </a:bodyPr>
          <a:lstStyle/>
          <a:p>
            <a:r>
              <a:rPr lang="en-US" dirty="0" smtClean="0"/>
              <a:t>Thank you to those in attendance today.</a:t>
            </a:r>
          </a:p>
          <a:p>
            <a:r>
              <a:rPr lang="en-US" dirty="0" smtClean="0"/>
              <a:t>With an immense amount of gratitude I would like to thank Logan Dobbs for helping me to understand barriers with traditional communication training that may arise.</a:t>
            </a:r>
          </a:p>
          <a:p>
            <a:r>
              <a:rPr lang="en-US" dirty="0" err="1" smtClean="0"/>
              <a:t>ProxTalker</a:t>
            </a:r>
            <a:r>
              <a:rPr lang="en-US" sz="2000" dirty="0" smtClean="0"/>
              <a:t>® </a:t>
            </a:r>
            <a:r>
              <a:rPr lang="en-US" dirty="0" smtClean="0"/>
              <a:t>for the devices on loan and encouragement to think outside the box.</a:t>
            </a:r>
          </a:p>
          <a:p>
            <a:r>
              <a:rPr lang="en-US" dirty="0" smtClean="0"/>
              <a:t>The incredible administration and staff at STEPS Center for Excellence in Autism</a:t>
            </a:r>
            <a:endParaRPr lang="en-US" dirty="0"/>
          </a:p>
        </p:txBody>
      </p:sp>
      <p:sp>
        <p:nvSpPr>
          <p:cNvPr id="4" name="Footer Placeholder 3"/>
          <p:cNvSpPr>
            <a:spLocks noGrp="1"/>
          </p:cNvSpPr>
          <p:nvPr>
            <p:ph type="ftr" sz="quarter" idx="11"/>
          </p:nvPr>
        </p:nvSpPr>
        <p:spPr/>
        <p:txBody>
          <a:bodyPr/>
          <a:lstStyle/>
          <a:p>
            <a:r>
              <a:rPr lang="en-US" smtClean="0"/>
              <a:t>send request for slides to: jackie@stepsconsulting.org</a:t>
            </a:r>
            <a:endParaRPr lang="en-US"/>
          </a:p>
        </p:txBody>
      </p:sp>
    </p:spTree>
    <p:extLst>
      <p:ext uri="{BB962C8B-B14F-4D97-AF65-F5344CB8AC3E}">
        <p14:creationId xmlns:p14="http://schemas.microsoft.com/office/powerpoint/2010/main" val="9659490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Communication so Hard to Learn?</a:t>
            </a:r>
            <a:endParaRPr lang="en-US" dirty="0"/>
          </a:p>
        </p:txBody>
      </p:sp>
      <p:sp>
        <p:nvSpPr>
          <p:cNvPr id="3" name="Content Placeholder 2"/>
          <p:cNvSpPr>
            <a:spLocks noGrp="1"/>
          </p:cNvSpPr>
          <p:nvPr>
            <p:ph idx="1"/>
          </p:nvPr>
        </p:nvSpPr>
        <p:spPr/>
        <p:txBody>
          <a:bodyPr/>
          <a:lstStyle/>
          <a:p>
            <a:r>
              <a:rPr lang="en-US" dirty="0" smtClean="0"/>
              <a:t>An individual can’t see words as they are spoken</a:t>
            </a:r>
          </a:p>
          <a:p>
            <a:r>
              <a:rPr lang="en-US" dirty="0" smtClean="0"/>
              <a:t>Complex syntax and grammar rules</a:t>
            </a:r>
          </a:p>
          <a:p>
            <a:r>
              <a:rPr lang="en-US" dirty="0" smtClean="0"/>
              <a:t>The value of communication is typically not first aspect to be taught</a:t>
            </a:r>
          </a:p>
          <a:p>
            <a:r>
              <a:rPr lang="en-US" dirty="0" smtClean="0"/>
              <a:t>Communication training can be extensive with outcomes that are not always immediate.</a:t>
            </a:r>
          </a:p>
        </p:txBody>
      </p:sp>
      <p:sp>
        <p:nvSpPr>
          <p:cNvPr id="4" name="Footer Placeholder 3"/>
          <p:cNvSpPr>
            <a:spLocks noGrp="1"/>
          </p:cNvSpPr>
          <p:nvPr>
            <p:ph type="ftr" sz="quarter" idx="11"/>
          </p:nvPr>
        </p:nvSpPr>
        <p:spPr/>
        <p:txBody>
          <a:bodyPr/>
          <a:lstStyle/>
          <a:p>
            <a:r>
              <a:rPr lang="en-US" smtClean="0"/>
              <a:t>send request for slides to: jackie@stepsconsulting.org</a:t>
            </a:r>
            <a:endParaRPr lang="en-US"/>
          </a:p>
        </p:txBody>
      </p:sp>
    </p:spTree>
    <p:extLst>
      <p:ext uri="{BB962C8B-B14F-4D97-AF65-F5344CB8AC3E}">
        <p14:creationId xmlns:p14="http://schemas.microsoft.com/office/powerpoint/2010/main" val="393803266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600200"/>
            <a:ext cx="8534400" cy="5029200"/>
          </a:xfrm>
        </p:spPr>
        <p:txBody>
          <a:bodyPr>
            <a:normAutofit fontScale="32500" lnSpcReduction="20000"/>
          </a:bodyPr>
          <a:lstStyle/>
          <a:p>
            <a:r>
              <a:rPr lang="en-US" sz="4000" dirty="0" err="1" smtClean="0"/>
              <a:t>Boesch</a:t>
            </a:r>
            <a:r>
              <a:rPr lang="en-US" sz="4000" dirty="0" smtClean="0"/>
              <a:t>, Miriam, Wendt, Oliver, Subramanian, </a:t>
            </a:r>
            <a:r>
              <a:rPr lang="en-US" sz="4000" dirty="0" err="1" smtClean="0"/>
              <a:t>Anu</a:t>
            </a:r>
            <a:r>
              <a:rPr lang="en-US" sz="4000" dirty="0" smtClean="0"/>
              <a:t> &amp; Hsu, </a:t>
            </a:r>
            <a:r>
              <a:rPr lang="en-US" sz="4000" dirty="0" err="1" smtClean="0"/>
              <a:t>Ning</a:t>
            </a:r>
            <a:r>
              <a:rPr lang="en-US" sz="4000" dirty="0" smtClean="0"/>
              <a:t> (2013). Comparative efficacy of the Picture Exchange Communication System (PECS) versus a speech generating device: Effects on requesting skills. </a:t>
            </a:r>
            <a:r>
              <a:rPr lang="en-US" sz="4000" i="1" dirty="0" smtClean="0"/>
              <a:t>Research in Autism Spectrum Disorders, 7,</a:t>
            </a:r>
            <a:r>
              <a:rPr lang="en-US" sz="4000" dirty="0" smtClean="0"/>
              <a:t> 480-493.</a:t>
            </a:r>
          </a:p>
          <a:p>
            <a:r>
              <a:rPr lang="en-US" sz="4000" dirty="0" err="1" smtClean="0"/>
              <a:t>Bondy</a:t>
            </a:r>
            <a:r>
              <a:rPr lang="en-US" sz="4000" dirty="0" smtClean="0"/>
              <a:t>, Andy, </a:t>
            </a:r>
            <a:r>
              <a:rPr lang="en-US" sz="4000" dirty="0" err="1" smtClean="0"/>
              <a:t>Tincani</a:t>
            </a:r>
            <a:r>
              <a:rPr lang="en-US" sz="4000" dirty="0" smtClean="0"/>
              <a:t>, Matt  &amp; Frost, Lori. (2004). Multiply controlled verbal operants: An analysis and extension to the Picture Exchange Communication System. </a:t>
            </a:r>
            <a:r>
              <a:rPr lang="en-US" sz="4000" i="1" dirty="0" smtClean="0"/>
              <a:t>The Behavior Analyst, 27 (2) </a:t>
            </a:r>
            <a:r>
              <a:rPr lang="en-US" sz="4000" dirty="0" smtClean="0"/>
              <a:t>247-261.</a:t>
            </a:r>
          </a:p>
          <a:p>
            <a:r>
              <a:rPr lang="en-US" sz="4000" dirty="0" smtClean="0"/>
              <a:t>Durand, M.V. (1999) Functional Communication Training Using Assistive Devices: Recruiting Natural Communities of Reinforcement. </a:t>
            </a:r>
            <a:r>
              <a:rPr lang="en-US" sz="4000" i="1" dirty="0" smtClean="0"/>
              <a:t>Journal of Applied Behavior Analysis, 32, </a:t>
            </a:r>
            <a:r>
              <a:rPr lang="en-US" sz="4000" dirty="0" smtClean="0"/>
              <a:t>247-267</a:t>
            </a:r>
          </a:p>
          <a:p>
            <a:r>
              <a:rPr lang="en-US" sz="4000" dirty="0" err="1" smtClean="0"/>
              <a:t>Malhotra</a:t>
            </a:r>
            <a:r>
              <a:rPr lang="en-US" sz="4000" dirty="0" smtClean="0"/>
              <a:t>, </a:t>
            </a:r>
            <a:r>
              <a:rPr lang="en-US" sz="4000" dirty="0" err="1" smtClean="0"/>
              <a:t>Shahzadi</a:t>
            </a:r>
            <a:r>
              <a:rPr lang="en-US" sz="4000" dirty="0" smtClean="0"/>
              <a:t>, </a:t>
            </a:r>
            <a:r>
              <a:rPr lang="en-US" sz="4000" dirty="0" err="1" smtClean="0"/>
              <a:t>Rajender</a:t>
            </a:r>
            <a:r>
              <a:rPr lang="en-US" sz="4000" dirty="0" smtClean="0"/>
              <a:t>, </a:t>
            </a:r>
            <a:r>
              <a:rPr lang="en-US" sz="4000" dirty="0" err="1" smtClean="0"/>
              <a:t>Guarev</a:t>
            </a:r>
            <a:r>
              <a:rPr lang="en-US" sz="4000" dirty="0" smtClean="0"/>
              <a:t>, Bhatia, </a:t>
            </a:r>
            <a:r>
              <a:rPr lang="en-US" sz="4000" dirty="0" err="1" smtClean="0"/>
              <a:t>Manjeet</a:t>
            </a:r>
            <a:r>
              <a:rPr lang="en-US" sz="4000" dirty="0" smtClean="0"/>
              <a:t>. &amp; Sing, </a:t>
            </a:r>
            <a:r>
              <a:rPr lang="en-US" sz="4000" dirty="0" err="1" smtClean="0"/>
              <a:t>Tej</a:t>
            </a:r>
            <a:r>
              <a:rPr lang="en-US" sz="4000" dirty="0" smtClean="0"/>
              <a:t> (2010). Effects of Picture Exchange Communication System on communication and behavioral anomalies in autism. </a:t>
            </a:r>
            <a:r>
              <a:rPr lang="en-US" sz="4000" i="1" dirty="0" smtClean="0"/>
              <a:t>Indian Journal of Psychological Medicine</a:t>
            </a:r>
            <a:r>
              <a:rPr lang="en-US" sz="4000" dirty="0" smtClean="0"/>
              <a:t>, 32 (2), 141-143.</a:t>
            </a:r>
          </a:p>
          <a:p>
            <a:r>
              <a:rPr lang="en-US" sz="4000" dirty="0" err="1" smtClean="0"/>
              <a:t>Schepis</a:t>
            </a:r>
            <a:r>
              <a:rPr lang="en-US" sz="4000" dirty="0" smtClean="0"/>
              <a:t>, Maureen Reid, Dennis, </a:t>
            </a:r>
            <a:r>
              <a:rPr lang="en-US" sz="4000" dirty="0" err="1" smtClean="0"/>
              <a:t>Behrmann</a:t>
            </a:r>
            <a:r>
              <a:rPr lang="en-US" sz="4000" dirty="0" smtClean="0"/>
              <a:t>, Michael &amp; Sutton, Kelly (1998). Increasing communicative interactions of young children with autism using a voice output communication aid and naturalistic teaching. </a:t>
            </a:r>
            <a:r>
              <a:rPr lang="en-US" sz="4000" i="1" dirty="0" smtClean="0"/>
              <a:t>Journal of Applied Behavior Analysis, 31,</a:t>
            </a:r>
            <a:r>
              <a:rPr lang="en-US" sz="4000" dirty="0" smtClean="0"/>
              <a:t> 561-578</a:t>
            </a:r>
          </a:p>
          <a:p>
            <a:r>
              <a:rPr lang="en-US" sz="4000" dirty="0" err="1" smtClean="0"/>
              <a:t>Sundberg</a:t>
            </a:r>
            <a:r>
              <a:rPr lang="en-US" sz="4000" dirty="0" smtClean="0"/>
              <a:t>, Carl &amp; </a:t>
            </a:r>
            <a:r>
              <a:rPr lang="en-US" sz="4000" dirty="0" err="1" smtClean="0"/>
              <a:t>Sundberg</a:t>
            </a:r>
            <a:r>
              <a:rPr lang="en-US" sz="4000" dirty="0" smtClean="0"/>
              <a:t>, Mark (1990). Comparing topography-based verbal behavior with stimulus selection-based verbal behavior.  </a:t>
            </a:r>
            <a:r>
              <a:rPr lang="en-US" sz="4000" i="1" dirty="0" smtClean="0"/>
              <a:t>The Analysis of Verbal Behavior, 8, </a:t>
            </a:r>
            <a:r>
              <a:rPr lang="en-US" sz="4000" dirty="0" smtClean="0"/>
              <a:t>31-41.</a:t>
            </a:r>
          </a:p>
          <a:p>
            <a:r>
              <a:rPr lang="en-US" sz="4000" dirty="0" err="1" smtClean="0"/>
              <a:t>Vignes</a:t>
            </a:r>
            <a:r>
              <a:rPr lang="en-US" sz="4000" dirty="0" smtClean="0"/>
              <a:t>, Tore. (2007). A comparison of topography-based and selection-based verbal behavior in typically developed children and developmentally disabled persons with autism. </a:t>
            </a:r>
            <a:r>
              <a:rPr lang="en-US" sz="4000" i="1" dirty="0" smtClean="0"/>
              <a:t>The Analysis of Verbal Behavior, 23, </a:t>
            </a:r>
            <a:r>
              <a:rPr lang="en-US" sz="4000" dirty="0" smtClean="0"/>
              <a:t>113-122.</a:t>
            </a:r>
          </a:p>
          <a:p>
            <a:endParaRPr lang="en-US" sz="4000" dirty="0" smtClean="0"/>
          </a:p>
          <a:p>
            <a:endParaRPr lang="en-US" dirty="0"/>
          </a:p>
        </p:txBody>
      </p:sp>
      <p:sp>
        <p:nvSpPr>
          <p:cNvPr id="4" name="Footer Placeholder 3"/>
          <p:cNvSpPr>
            <a:spLocks noGrp="1"/>
          </p:cNvSpPr>
          <p:nvPr>
            <p:ph type="ftr" sz="quarter" idx="11"/>
          </p:nvPr>
        </p:nvSpPr>
        <p:spPr/>
        <p:txBody>
          <a:bodyPr/>
          <a:lstStyle/>
          <a:p>
            <a:r>
              <a:rPr lang="en-US" smtClean="0"/>
              <a:t>send request for slides to: jackie@stepsconsulting.org</a:t>
            </a:r>
            <a:endParaRPr lang="en-US"/>
          </a:p>
        </p:txBody>
      </p:sp>
    </p:spTree>
    <p:extLst>
      <p:ext uri="{BB962C8B-B14F-4D97-AF65-F5344CB8AC3E}">
        <p14:creationId xmlns:p14="http://schemas.microsoft.com/office/powerpoint/2010/main" val="23831928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Tangible vs. Abstract</a:t>
            </a:r>
            <a:endParaRPr lang="en-US" dirty="0"/>
          </a:p>
        </p:txBody>
      </p:sp>
      <p:sp>
        <p:nvSpPr>
          <p:cNvPr id="6" name="Content Placeholder 5"/>
          <p:cNvSpPr>
            <a:spLocks noGrp="1"/>
          </p:cNvSpPr>
          <p:nvPr>
            <p:ph idx="1"/>
          </p:nvPr>
        </p:nvSpPr>
        <p:spPr/>
        <p:txBody>
          <a:bodyPr>
            <a:normAutofit fontScale="92500"/>
          </a:bodyPr>
          <a:lstStyle/>
          <a:p>
            <a:r>
              <a:rPr lang="en-US" dirty="0" smtClean="0"/>
              <a:t>Individuals with ASD learn best with tangible concepts</a:t>
            </a:r>
          </a:p>
          <a:p>
            <a:pPr lvl="1"/>
            <a:r>
              <a:rPr lang="en-US" dirty="0" smtClean="0"/>
              <a:t>Object identification</a:t>
            </a:r>
          </a:p>
          <a:p>
            <a:pPr lvl="1"/>
            <a:r>
              <a:rPr lang="en-US" dirty="0" smtClean="0"/>
              <a:t>Numbers/Letters/Shapes</a:t>
            </a:r>
          </a:p>
          <a:p>
            <a:pPr lvl="1"/>
            <a:r>
              <a:rPr lang="en-US" dirty="0" smtClean="0"/>
              <a:t>Engaging in activities </a:t>
            </a:r>
          </a:p>
          <a:p>
            <a:r>
              <a:rPr lang="en-US" dirty="0" smtClean="0"/>
              <a:t>Abstract concepts are difficult for those with ASD</a:t>
            </a:r>
          </a:p>
          <a:p>
            <a:pPr lvl="1"/>
            <a:r>
              <a:rPr lang="en-US" dirty="0" smtClean="0"/>
              <a:t>Theory of mind</a:t>
            </a:r>
          </a:p>
          <a:p>
            <a:pPr lvl="1"/>
            <a:r>
              <a:rPr lang="en-US" dirty="0" smtClean="0"/>
              <a:t>Emotion identification</a:t>
            </a:r>
          </a:p>
          <a:p>
            <a:pPr lvl="1"/>
            <a:r>
              <a:rPr lang="en-US" dirty="0" smtClean="0"/>
              <a:t>Future and past tense</a:t>
            </a:r>
          </a:p>
          <a:p>
            <a:pPr lvl="1"/>
            <a:r>
              <a:rPr lang="en-US" dirty="0" smtClean="0"/>
              <a:t>Communication</a:t>
            </a:r>
            <a:endParaRPr lang="en-US" dirty="0"/>
          </a:p>
        </p:txBody>
      </p:sp>
      <p:sp>
        <p:nvSpPr>
          <p:cNvPr id="2" name="Footer Placeholder 1"/>
          <p:cNvSpPr>
            <a:spLocks noGrp="1"/>
          </p:cNvSpPr>
          <p:nvPr>
            <p:ph type="ftr" sz="quarter" idx="11"/>
          </p:nvPr>
        </p:nvSpPr>
        <p:spPr/>
        <p:txBody>
          <a:bodyPr/>
          <a:lstStyle/>
          <a:p>
            <a:r>
              <a:rPr lang="en-US" smtClean="0"/>
              <a:t>send request for slides to: jackie@stepsconsulting.org</a:t>
            </a:r>
            <a:endParaRPr lang="en-US"/>
          </a:p>
        </p:txBody>
      </p:sp>
    </p:spTree>
    <p:extLst>
      <p:ext uri="{BB962C8B-B14F-4D97-AF65-F5344CB8AC3E}">
        <p14:creationId xmlns:p14="http://schemas.microsoft.com/office/powerpoint/2010/main" val="3840872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Purpose of Our Investigation</a:t>
            </a:r>
            <a:endParaRPr lang="en-US" dirty="0"/>
          </a:p>
        </p:txBody>
      </p:sp>
      <p:sp>
        <p:nvSpPr>
          <p:cNvPr id="3" name="Content Placeholder 2"/>
          <p:cNvSpPr>
            <a:spLocks noGrp="1"/>
          </p:cNvSpPr>
          <p:nvPr>
            <p:ph idx="1"/>
          </p:nvPr>
        </p:nvSpPr>
        <p:spPr/>
        <p:txBody>
          <a:bodyPr/>
          <a:lstStyle/>
          <a:p>
            <a:r>
              <a:rPr lang="en-US" dirty="0"/>
              <a:t>The purpose of this study was to assess the effect of utilizing the phases of communication exchanges training for communication with an AAC (</a:t>
            </a:r>
            <a:r>
              <a:rPr lang="en-US" dirty="0" err="1"/>
              <a:t>ProxTalker</a:t>
            </a:r>
            <a:r>
              <a:rPr lang="en-US" dirty="0"/>
              <a:t>®), on defined stereotypic behaviors for two participants with histories of limited use to effective assistive communication. </a:t>
            </a:r>
          </a:p>
          <a:p>
            <a:endParaRPr lang="en-US" dirty="0"/>
          </a:p>
        </p:txBody>
      </p:sp>
      <p:sp>
        <p:nvSpPr>
          <p:cNvPr id="4" name="Footer Placeholder 3"/>
          <p:cNvSpPr>
            <a:spLocks noGrp="1"/>
          </p:cNvSpPr>
          <p:nvPr>
            <p:ph type="ftr" sz="quarter" idx="11"/>
          </p:nvPr>
        </p:nvSpPr>
        <p:spPr/>
        <p:txBody>
          <a:bodyPr/>
          <a:lstStyle/>
          <a:p>
            <a:r>
              <a:rPr lang="en-US" smtClean="0"/>
              <a:t>send request for slides to: jackie@stepsconsulting.org</a:t>
            </a:r>
            <a:endParaRPr lang="en-US"/>
          </a:p>
        </p:txBody>
      </p:sp>
    </p:spTree>
    <p:extLst>
      <p:ext uri="{BB962C8B-B14F-4D97-AF65-F5344CB8AC3E}">
        <p14:creationId xmlns:p14="http://schemas.microsoft.com/office/powerpoint/2010/main" val="39685945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a:t>
            </a:r>
            <a:r>
              <a:rPr lang="en-US" dirty="0" err="1" smtClean="0"/>
              <a:t>ProxTalker</a:t>
            </a:r>
            <a:r>
              <a:rPr lang="en-US" dirty="0" smtClean="0"/>
              <a:t>?</a:t>
            </a:r>
            <a:endParaRPr lang="en-US" dirty="0"/>
          </a:p>
        </p:txBody>
      </p:sp>
      <p:sp>
        <p:nvSpPr>
          <p:cNvPr id="3" name="Content Placeholder 2"/>
          <p:cNvSpPr>
            <a:spLocks noGrp="1"/>
          </p:cNvSpPr>
          <p:nvPr>
            <p:ph sz="half" idx="1"/>
          </p:nvPr>
        </p:nvSpPr>
        <p:spPr/>
        <p:txBody>
          <a:bodyPr/>
          <a:lstStyle/>
          <a:p>
            <a:r>
              <a:rPr lang="en-US" dirty="0"/>
              <a:t>The LOGAN® PROXTALKER® communication device is an exciting mid-tech device which uses RFID technology to retrieve vocabulary stored on sound tags to produce REAL words.</a:t>
            </a:r>
          </a:p>
          <a:p>
            <a:pPr marL="342900" lvl="1" indent="-342900">
              <a:buNone/>
            </a:pPr>
            <a:r>
              <a:rPr lang="en-US" sz="1400" dirty="0"/>
              <a:t>		From https://</a:t>
            </a:r>
            <a:r>
              <a:rPr lang="en-US" sz="1400" dirty="0" err="1"/>
              <a:t>www.proxtalker.com</a:t>
            </a:r>
            <a:r>
              <a:rPr lang="en-US" sz="1400" dirty="0"/>
              <a:t>/</a:t>
            </a:r>
            <a:r>
              <a:rPr lang="en-US" sz="1400" dirty="0" err="1"/>
              <a:t>proxtalker</a:t>
            </a:r>
            <a:endParaRPr lang="en-US" sz="1400" dirty="0"/>
          </a:p>
          <a:p>
            <a:endParaRPr lang="en-US" dirty="0"/>
          </a:p>
        </p:txBody>
      </p:sp>
      <p:pic>
        <p:nvPicPr>
          <p:cNvPr id="5" name="Content Placeholder 3" descr="proxtalker in bag in use.jpg"/>
          <p:cNvPicPr>
            <a:picLocks noGrp="1" noChangeAspect="1"/>
          </p:cNvPicPr>
          <p:nvPr>
            <p:ph sz="half" idx="2"/>
          </p:nvPr>
        </p:nvPicPr>
        <p:blipFill>
          <a:blip r:embed="rId2" cstate="print"/>
          <a:srcRect t="5384" b="5384"/>
          <a:stretch>
            <a:fillRect/>
          </a:stretch>
        </p:blipFill>
        <p:spPr>
          <a:prstGeom prst="rect">
            <a:avLst/>
          </a:prstGeom>
        </p:spPr>
      </p:pic>
      <p:sp>
        <p:nvSpPr>
          <p:cNvPr id="4" name="Footer Placeholder 3"/>
          <p:cNvSpPr>
            <a:spLocks noGrp="1"/>
          </p:cNvSpPr>
          <p:nvPr>
            <p:ph type="ftr" sz="quarter" idx="11"/>
          </p:nvPr>
        </p:nvSpPr>
        <p:spPr/>
        <p:txBody>
          <a:bodyPr/>
          <a:lstStyle/>
          <a:p>
            <a:r>
              <a:rPr lang="en-US" smtClean="0"/>
              <a:t>send request for slides to: jackie@stepsconsulting.org</a:t>
            </a:r>
            <a:endParaRPr lang="en-US"/>
          </a:p>
        </p:txBody>
      </p:sp>
    </p:spTree>
    <p:extLst>
      <p:ext uri="{BB962C8B-B14F-4D97-AF65-F5344CB8AC3E}">
        <p14:creationId xmlns:p14="http://schemas.microsoft.com/office/powerpoint/2010/main" val="10159577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Make </a:t>
            </a:r>
            <a:r>
              <a:rPr lang="en-US" dirty="0"/>
              <a:t>C</a:t>
            </a:r>
            <a:r>
              <a:rPr lang="en-US" dirty="0" smtClean="0"/>
              <a:t>ommunication Tangible?</a:t>
            </a:r>
            <a:endParaRPr lang="en-US" dirty="0"/>
          </a:p>
        </p:txBody>
      </p:sp>
      <p:sp>
        <p:nvSpPr>
          <p:cNvPr id="3" name="Content Placeholder 2"/>
          <p:cNvSpPr>
            <a:spLocks noGrp="1"/>
          </p:cNvSpPr>
          <p:nvPr>
            <p:ph idx="1"/>
          </p:nvPr>
        </p:nvSpPr>
        <p:spPr/>
        <p:txBody>
          <a:bodyPr/>
          <a:lstStyle/>
          <a:p>
            <a:r>
              <a:rPr lang="en-US" dirty="0" err="1" smtClean="0"/>
              <a:t>ProxTalker</a:t>
            </a:r>
            <a:r>
              <a:rPr lang="en-US" dirty="0" smtClean="0"/>
              <a:t> makes communication tangible by using a multi-sensory approach</a:t>
            </a:r>
          </a:p>
          <a:p>
            <a:pPr lvl="1"/>
            <a:r>
              <a:rPr lang="en-US" dirty="0" smtClean="0"/>
              <a:t>Tactile: user can touch flat or 3 dimensional tags</a:t>
            </a:r>
          </a:p>
          <a:p>
            <a:pPr lvl="1"/>
            <a:r>
              <a:rPr lang="en-US" dirty="0" smtClean="0"/>
              <a:t>Motor planning: moving tags to location buttons</a:t>
            </a:r>
          </a:p>
          <a:p>
            <a:pPr lvl="1"/>
            <a:r>
              <a:rPr lang="en-US" dirty="0" smtClean="0"/>
              <a:t>Visual: user can see the layout of communication structure on location buttons</a:t>
            </a:r>
          </a:p>
          <a:p>
            <a:pPr lvl="1"/>
            <a:r>
              <a:rPr lang="en-US" dirty="0" smtClean="0"/>
              <a:t>Auditory: user can hear the words associated with tags and reinforce correct selection </a:t>
            </a:r>
            <a:endParaRPr lang="en-US" dirty="0"/>
          </a:p>
        </p:txBody>
      </p:sp>
      <p:sp>
        <p:nvSpPr>
          <p:cNvPr id="4" name="Footer Placeholder 3"/>
          <p:cNvSpPr>
            <a:spLocks noGrp="1"/>
          </p:cNvSpPr>
          <p:nvPr>
            <p:ph type="ftr" sz="quarter" idx="11"/>
          </p:nvPr>
        </p:nvSpPr>
        <p:spPr/>
        <p:txBody>
          <a:bodyPr/>
          <a:lstStyle/>
          <a:p>
            <a:r>
              <a:rPr lang="en-US" smtClean="0"/>
              <a:t>send request for slides to: jackie@stepsconsulting.org</a:t>
            </a:r>
            <a:endParaRPr lang="en-US"/>
          </a:p>
        </p:txBody>
      </p:sp>
    </p:spTree>
    <p:extLst>
      <p:ext uri="{BB962C8B-B14F-4D97-AF65-F5344CB8AC3E}">
        <p14:creationId xmlns:p14="http://schemas.microsoft.com/office/powerpoint/2010/main" val="15897177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Participants</a:t>
            </a:r>
            <a:endParaRPr lang="en-US" dirty="0"/>
          </a:p>
        </p:txBody>
      </p:sp>
      <p:sp>
        <p:nvSpPr>
          <p:cNvPr id="3" name="Content Placeholder 2"/>
          <p:cNvSpPr>
            <a:spLocks noGrp="1"/>
          </p:cNvSpPr>
          <p:nvPr>
            <p:ph idx="1"/>
          </p:nvPr>
        </p:nvSpPr>
        <p:spPr/>
        <p:txBody>
          <a:bodyPr/>
          <a:lstStyle/>
          <a:p>
            <a:r>
              <a:rPr lang="en-US" dirty="0"/>
              <a:t>Two male students diagnosed with Autism Spectrum Disorder were selected for this study.</a:t>
            </a:r>
          </a:p>
          <a:p>
            <a:r>
              <a:rPr lang="en-US" dirty="0"/>
              <a:t>Both students had different levels of exposure to previous communication systems, but did not have an effective mode of total communication.</a:t>
            </a:r>
          </a:p>
          <a:p>
            <a:r>
              <a:rPr lang="en-US" dirty="0"/>
              <a:t>The students were also identified as exhibiting stereotypic behaviors that interfered with access to academic content. </a:t>
            </a:r>
          </a:p>
          <a:p>
            <a:endParaRPr lang="en-US" dirty="0"/>
          </a:p>
        </p:txBody>
      </p:sp>
      <p:sp>
        <p:nvSpPr>
          <p:cNvPr id="4" name="Footer Placeholder 3"/>
          <p:cNvSpPr>
            <a:spLocks noGrp="1"/>
          </p:cNvSpPr>
          <p:nvPr>
            <p:ph type="ftr" sz="quarter" idx="11"/>
          </p:nvPr>
        </p:nvSpPr>
        <p:spPr/>
        <p:txBody>
          <a:bodyPr/>
          <a:lstStyle/>
          <a:p>
            <a:r>
              <a:rPr lang="en-US" smtClean="0"/>
              <a:t>send request for slides to: jackie@stepsconsulting.org</a:t>
            </a:r>
            <a:endParaRPr lang="en-US"/>
          </a:p>
        </p:txBody>
      </p:sp>
    </p:spTree>
    <p:extLst>
      <p:ext uri="{BB962C8B-B14F-4D97-AF65-F5344CB8AC3E}">
        <p14:creationId xmlns:p14="http://schemas.microsoft.com/office/powerpoint/2010/main" val="2227768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 Continued</a:t>
            </a:r>
            <a:endParaRPr lang="en-US" dirty="0"/>
          </a:p>
        </p:txBody>
      </p:sp>
      <p:sp>
        <p:nvSpPr>
          <p:cNvPr id="3" name="Content Placeholder 2"/>
          <p:cNvSpPr>
            <a:spLocks noGrp="1"/>
          </p:cNvSpPr>
          <p:nvPr>
            <p:ph sz="half" idx="1"/>
          </p:nvPr>
        </p:nvSpPr>
        <p:spPr/>
        <p:txBody>
          <a:bodyPr/>
          <a:lstStyle/>
          <a:p>
            <a:r>
              <a:rPr lang="en-US" dirty="0"/>
              <a:t>Participant 1- Donnie, 10 years old, had limited independent and effective communication. He also had previous exposure to a photo communication book and had not mastered Phase II of PECS. </a:t>
            </a:r>
          </a:p>
        </p:txBody>
      </p:sp>
      <p:sp>
        <p:nvSpPr>
          <p:cNvPr id="4" name="Content Placeholder 3"/>
          <p:cNvSpPr>
            <a:spLocks noGrp="1"/>
          </p:cNvSpPr>
          <p:nvPr>
            <p:ph sz="half" idx="2"/>
          </p:nvPr>
        </p:nvSpPr>
        <p:spPr/>
        <p:txBody>
          <a:bodyPr/>
          <a:lstStyle/>
          <a:p>
            <a:r>
              <a:rPr lang="en-US" dirty="0"/>
              <a:t>Participant 2- Ronnie, 9, used verbalizations of phrases (prompted or spontaneous) as a primary mode of communication with no exposure to AAC. </a:t>
            </a:r>
          </a:p>
          <a:p>
            <a:endParaRPr lang="en-US" dirty="0"/>
          </a:p>
        </p:txBody>
      </p:sp>
      <p:sp>
        <p:nvSpPr>
          <p:cNvPr id="5" name="Footer Placeholder 4"/>
          <p:cNvSpPr>
            <a:spLocks noGrp="1"/>
          </p:cNvSpPr>
          <p:nvPr>
            <p:ph type="ftr" sz="quarter" idx="11"/>
          </p:nvPr>
        </p:nvSpPr>
        <p:spPr/>
        <p:txBody>
          <a:bodyPr/>
          <a:lstStyle/>
          <a:p>
            <a:r>
              <a:rPr lang="en-US" smtClean="0"/>
              <a:t>send request for slides to: jackie@stepsconsulting.org</a:t>
            </a:r>
            <a:endParaRPr lang="en-US"/>
          </a:p>
        </p:txBody>
      </p:sp>
    </p:spTree>
    <p:extLst>
      <p:ext uri="{BB962C8B-B14F-4D97-AF65-F5344CB8AC3E}">
        <p14:creationId xmlns:p14="http://schemas.microsoft.com/office/powerpoint/2010/main" val="189439673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242</TotalTime>
  <Words>2310</Words>
  <Application>Microsoft Macintosh PowerPoint</Application>
  <PresentationFormat>On-screen Show (4:3)</PresentationFormat>
  <Paragraphs>221</Paragraphs>
  <Slides>30</Slides>
  <Notes>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Capital</vt:lpstr>
      <vt:lpstr>Effects of Assistive Communication Training on Stereotypy with Individuals with ASD </vt:lpstr>
      <vt:lpstr>Behavior and Communication</vt:lpstr>
      <vt:lpstr>Why is Communication so Hard to Learn?</vt:lpstr>
      <vt:lpstr>Tangible vs. Abstract</vt:lpstr>
      <vt:lpstr>Purpose of Our Investigation</vt:lpstr>
      <vt:lpstr>Why the ProxTalker?</vt:lpstr>
      <vt:lpstr>How to Make Communication Tangible?</vt:lpstr>
      <vt:lpstr>About Participants</vt:lpstr>
      <vt:lpstr>Participants Continued</vt:lpstr>
      <vt:lpstr>Modifications to Protocol</vt:lpstr>
      <vt:lpstr>Response Targets</vt:lpstr>
      <vt:lpstr>Response Measurement</vt:lpstr>
      <vt:lpstr>Student 1: Results</vt:lpstr>
      <vt:lpstr>Student 1: Results</vt:lpstr>
      <vt:lpstr>Student 1: Results</vt:lpstr>
      <vt:lpstr>Student 1: Anecdotal Notes</vt:lpstr>
      <vt:lpstr>Student 2: Results</vt:lpstr>
      <vt:lpstr>Student 2: Results</vt:lpstr>
      <vt:lpstr>Student 2: Results</vt:lpstr>
      <vt:lpstr>Student 2: Anecdotal Notes</vt:lpstr>
      <vt:lpstr>Conclusions</vt:lpstr>
      <vt:lpstr>Acquisition</vt:lpstr>
      <vt:lpstr>Additional Findings</vt:lpstr>
      <vt:lpstr>Scene Selection- Edible</vt:lpstr>
      <vt:lpstr>Scene Selection- Activities</vt:lpstr>
      <vt:lpstr>Scene Selection- Instruction</vt:lpstr>
      <vt:lpstr>ProxTalker® in Academics</vt:lpstr>
      <vt:lpstr>Final Thoughts</vt:lpstr>
      <vt:lpstr>Acknowledgement</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Assistive Communication Training on Stereotypy with Individuals with ASD </dc:title>
  <dc:creator>JACQUELINE SURA</dc:creator>
  <cp:lastModifiedBy>JACQUELINE SURA</cp:lastModifiedBy>
  <cp:revision>34</cp:revision>
  <dcterms:created xsi:type="dcterms:W3CDTF">2014-08-04T12:17:32Z</dcterms:created>
  <dcterms:modified xsi:type="dcterms:W3CDTF">2014-10-13T13:34:22Z</dcterms:modified>
</cp:coreProperties>
</file>