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1" r:id="rId12"/>
    <p:sldId id="265" r:id="rId13"/>
    <p:sldId id="274" r:id="rId14"/>
    <p:sldId id="276" r:id="rId15"/>
    <p:sldId id="275" r:id="rId16"/>
    <p:sldId id="273" r:id="rId17"/>
    <p:sldId id="266" r:id="rId18"/>
    <p:sldId id="267" r:id="rId19"/>
    <p:sldId id="268" r:id="rId20"/>
    <p:sldId id="269" r:id="rId21"/>
    <p:sldId id="270" r:id="rId22"/>
    <p:sldId id="271" r:id="rId23"/>
    <p:sldId id="277" r:id="rId24"/>
    <p:sldId id="278" r:id="rId25"/>
    <p:sldId id="279" r:id="rId26"/>
    <p:sldId id="280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339E0-26E6-48E9-991F-A886D1A04582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DC8A1-07F2-479C-BFA8-2B0572FC5F2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15BFE-3B45-47FB-9FC5-30625563A89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67EAA-2D6D-494F-9B45-ACC54BB9C8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250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7EAA-2D6D-494F-9B45-ACC54BB9C8D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130425"/>
            <a:ext cx="7558608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6-8196-4B20-9564-0AC3A548B45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FB7E-2661-4768-8643-25FCC6652AC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88640"/>
            <a:ext cx="2953518" cy="77267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611560" cy="6858000"/>
          </a:xfrm>
          <a:prstGeom prst="rect">
            <a:avLst/>
          </a:prstGeom>
          <a:solidFill>
            <a:srgbClr val="9800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336" y="6093296"/>
            <a:ext cx="9144000" cy="764704"/>
          </a:xfrm>
          <a:prstGeom prst="rect">
            <a:avLst/>
          </a:prstGeom>
          <a:solidFill>
            <a:srgbClr val="10155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960" y="1124744"/>
            <a:ext cx="9144000" cy="144016"/>
          </a:xfrm>
          <a:prstGeom prst="rect">
            <a:avLst/>
          </a:prstGeom>
          <a:solidFill>
            <a:srgbClr val="10155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6191721"/>
            <a:ext cx="2376264" cy="6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073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6-8196-4B20-9564-0AC3A548B45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FB7E-2661-4768-8643-25FCC6652A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28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6700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95E8-3E49-4E9E-B85C-78E367C32ED6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8515-4E74-4EC7-B21C-A92998777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95E8-3E49-4E9E-B85C-78E367C32ED6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8515-4E74-4EC7-B21C-A92998777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95E8-3E49-4E9E-B85C-78E367C32ED6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8515-4E74-4EC7-B21C-A92998777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95E8-3E49-4E9E-B85C-78E367C32ED6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8515-4E74-4EC7-B21C-A92998777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95E8-3E49-4E9E-B85C-78E367C32ED6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8515-4E74-4EC7-B21C-A92998777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95E8-3E49-4E9E-B85C-78E367C32ED6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8515-4E74-4EC7-B21C-A92998777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95E8-3E49-4E9E-B85C-78E367C32ED6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8515-4E74-4EC7-B21C-A92998777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95E8-3E49-4E9E-B85C-78E367C32ED6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8515-4E74-4EC7-B21C-A92998777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6-8196-4B20-9564-0AC3A548B45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FB7E-2661-4768-8643-25FCC6652A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459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95E8-3E49-4E9E-B85C-78E367C32ED6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8515-4E74-4EC7-B21C-A92998777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95E8-3E49-4E9E-B85C-78E367C32ED6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8515-4E74-4EC7-B21C-A92998777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95E8-3E49-4E9E-B85C-78E367C32ED6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8515-4E74-4EC7-B21C-A92998777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6-8196-4B20-9564-0AC3A548B45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FB7E-2661-4768-8643-25FCC6652A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787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4127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4568" y="14127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6-8196-4B20-9564-0AC3A548B45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FB7E-2661-4768-8643-25FCC6652A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139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35823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68" y="199799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1393" y="135823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1393" y="199799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6-8196-4B20-9564-0AC3A548B45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FB7E-2661-4768-8643-25FCC6652A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465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6-8196-4B20-9564-0AC3A548B45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FB7E-2661-4768-8643-25FCC6652A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718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6-8196-4B20-9564-0AC3A548B45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FB7E-2661-4768-8643-25FCC6652A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138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36904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418" y="1340768"/>
            <a:ext cx="5111750" cy="47009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135069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6-8196-4B20-9564-0AC3A548B45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FB7E-2661-4768-8643-25FCC6652A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42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5486400" cy="4981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133042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7696" y="1484784"/>
            <a:ext cx="2556792" cy="3960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6-8196-4B20-9564-0AC3A548B45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FB7E-2661-4768-8643-25FCC6652A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4914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611560" cy="6858000"/>
          </a:xfrm>
          <a:prstGeom prst="rect">
            <a:avLst/>
          </a:prstGeom>
          <a:solidFill>
            <a:srgbClr val="9800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809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8003232" cy="4464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2336" y="6093296"/>
            <a:ext cx="9144000" cy="764704"/>
          </a:xfrm>
          <a:prstGeom prst="rect">
            <a:avLst/>
          </a:prstGeom>
          <a:solidFill>
            <a:srgbClr val="10155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568" y="6356350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B5B6-8196-4B20-9564-0AC3A548B453}" type="datetimeFigureOut">
              <a:rPr lang="en-GB" smtClean="0"/>
              <a:pPr/>
              <a:t>29/10/2014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784" y="631998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8" y="6319985"/>
            <a:ext cx="442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CFB7E-2661-4768-8643-25FCC6652AC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960" y="1124744"/>
            <a:ext cx="9144000" cy="144016"/>
          </a:xfrm>
          <a:prstGeom prst="rect">
            <a:avLst/>
          </a:prstGeom>
          <a:solidFill>
            <a:srgbClr val="10155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6191721"/>
            <a:ext cx="2376264" cy="6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67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695E8-3E49-4E9E-B85C-78E367C32ED6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B8515-4E74-4EC7-B21C-A929987778B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.uk/url?sa=i&amp;rct=j&amp;q=&amp;esrc=s&amp;frm=1&amp;source=images&amp;cd=&amp;cad=rja&amp;uact=8&amp;docid=t_oxvOrfeqIXOM&amp;tbnid=EbfZCa7TmP7_kM:&amp;ved=0CAUQjRw&amp;url=http://graduatedirect.com/st-mark-st-john-university/&amp;ei=9DkDVLWMO5XbapOUgIgP&amp;bvm=bv.74115972,d.d2s&amp;psig=AFQjCNENk12trfDycA29mb7tk5poYYxGIA&amp;ust=140958397104978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frm=1&amp;source=images&amp;cd=&amp;cad=rja&amp;uact=8&amp;docid=NpJhEyxBXUMngM&amp;tbnid=9dq2TobcsUp1AM:&amp;ved=0CAUQjRw&amp;url=http://depositphotos.com/22942900/stock-photo-spool-and-film.html&amp;ei=TycDVLC8OIraaPeVgugO&amp;bvm=bv.74115972,d.d2k&amp;psig=AFQjCNEcVDnkoZjIh4IdV_AVYCsIi0H2zw&amp;ust=14095791913036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.uk/url?sa=i&amp;rct=j&amp;q=&amp;esrc=s&amp;frm=1&amp;source=images&amp;cd=&amp;cad=rja&amp;uact=8&amp;docid=W31OywXSi_-amM&amp;tbnid=gd59zQfttUxPsM:&amp;ved=0CAUQjRw&amp;url=http://www.youcapture.co.uk/editing-service/&amp;ei=NygDVOy9F-Gz0QXPkoGIDQ&amp;bvm=bv.74115972,d.d2k&amp;psig=AFQjCNEyk5_mNu2dcT6LMod_GAw5L4Tucg&amp;ust=140957940781741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920880" cy="129614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WORKING AS AN ASSISTANT UNIVERSITY LECTURER IN SPEECH, LANGUAGE &amp; COMMUNICATION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140968"/>
            <a:ext cx="3888432" cy="252028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Presented by </a:t>
            </a:r>
          </a:p>
          <a:p>
            <a:r>
              <a:rPr lang="en-GB" sz="2800" b="1" dirty="0" smtClean="0"/>
              <a:t>SCOTT STACK</a:t>
            </a:r>
          </a:p>
          <a:p>
            <a:r>
              <a:rPr lang="en-GB" sz="2800" b="1" dirty="0" smtClean="0"/>
              <a:t>Co – written </a:t>
            </a:r>
            <a:r>
              <a:rPr lang="en-GB" sz="2800" dirty="0" smtClean="0"/>
              <a:t>by Lynsey Parrot: Senior lecturer in Linguistics and Communication Sciences</a:t>
            </a:r>
          </a:p>
          <a:p>
            <a:endParaRPr lang="en-GB" sz="2800" dirty="0"/>
          </a:p>
        </p:txBody>
      </p:sp>
      <p:pic>
        <p:nvPicPr>
          <p:cNvPr id="6" name="Picture 2" descr="C:\Users\Scott Stack\Desktop\CM 2014\Chris Prof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3068960"/>
            <a:ext cx="4032448" cy="2792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35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Office</a:t>
            </a:r>
            <a:endParaRPr lang="en-GB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 I have symbols all over my office wall to assist me learning my icon sequences.</a:t>
            </a:r>
          </a:p>
          <a:p>
            <a:endParaRPr lang="en-GB" dirty="0"/>
          </a:p>
        </p:txBody>
      </p:sp>
      <p:pic>
        <p:nvPicPr>
          <p:cNvPr id="5" name="Picture 4" descr="C:\Users\buloo\Pictures\SCOTT\CM 2014\IMG_01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396044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uloo\Pictures\SCOTT\CM 2014\IMG_01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56507"/>
            <a:ext cx="3488035" cy="3992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658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412776"/>
            <a:ext cx="4968552" cy="4464497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GB" sz="2000" dirty="0" smtClean="0"/>
              <a:t>I love having my own space.</a:t>
            </a:r>
          </a:p>
          <a:p>
            <a:endParaRPr lang="en-GB" sz="2000" dirty="0" smtClean="0"/>
          </a:p>
          <a:p>
            <a:r>
              <a:rPr lang="en-GB" sz="2000" dirty="0" smtClean="0"/>
              <a:t>I have gained much more independence.</a:t>
            </a:r>
          </a:p>
          <a:p>
            <a:endParaRPr lang="en-GB" sz="2000" dirty="0" smtClean="0"/>
          </a:p>
          <a:p>
            <a:r>
              <a:rPr lang="en-GB" sz="2000" dirty="0" smtClean="0"/>
              <a:t>Progression with my communication has improved very quickly.</a:t>
            </a:r>
          </a:p>
          <a:p>
            <a:endParaRPr lang="en-GB" sz="2000" dirty="0" smtClean="0"/>
          </a:p>
          <a:p>
            <a:r>
              <a:rPr lang="en-GB" sz="2000" dirty="0" smtClean="0"/>
              <a:t>I am responsible for telling people about what I do at work.</a:t>
            </a:r>
          </a:p>
          <a:p>
            <a:endParaRPr lang="en-GB" sz="2000" dirty="0" smtClean="0"/>
          </a:p>
          <a:p>
            <a:r>
              <a:rPr lang="en-GB" sz="2000" dirty="0" smtClean="0"/>
              <a:t>I dress smart when I go to work.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5" name="Picture 4" descr="C:\Users\Scott Stack\Pictures\cm2014\sm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340768"/>
            <a:ext cx="31683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3995936" y="522920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60032" y="522920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84784"/>
            <a:ext cx="6696744" cy="15841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GB" sz="2000" dirty="0" smtClean="0"/>
          </a:p>
          <a:p>
            <a:r>
              <a:rPr lang="en-GB" sz="3600" dirty="0" smtClean="0"/>
              <a:t>I am now developing my communication further, to start expressing my opinions on different ideas.</a:t>
            </a:r>
          </a:p>
          <a:p>
            <a:endParaRPr lang="en-GB" sz="3600" dirty="0" smtClean="0"/>
          </a:p>
          <a:p>
            <a:r>
              <a:rPr lang="en-GB" sz="3600" dirty="0" smtClean="0"/>
              <a:t>I want to be able to join in conversations much easier.</a:t>
            </a:r>
          </a:p>
          <a:p>
            <a:endParaRPr lang="en-GB" sz="3600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3068960"/>
            <a:ext cx="39604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To communicate, I make up sentences word by word, which takes time.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So I find it difficult to join in conversations because I cannot keep up with the speed of them talking.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551723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  <a:latin typeface="Arial Black" pitchFamily="34" charset="0"/>
              </a:rPr>
              <a:t>The homepage of my device</a:t>
            </a:r>
            <a:endParaRPr lang="en-GB" sz="1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5004048" y="5589240"/>
            <a:ext cx="648072" cy="97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:\Users\Scott Stack\Pictures\cm2014\homep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417646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5256584" cy="1512168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 smtClean="0"/>
              <a:t>I have written my thoughts into my device,  and they are ready to access whenever I want to.</a:t>
            </a:r>
          </a:p>
          <a:p>
            <a:endParaRPr lang="en-GB" sz="8000" dirty="0" smtClean="0"/>
          </a:p>
          <a:p>
            <a:r>
              <a:rPr lang="en-GB" sz="8000" dirty="0" smtClean="0"/>
              <a:t>So far I have got ideas about: </a:t>
            </a:r>
          </a:p>
          <a:p>
            <a:pPr>
              <a:buNone/>
            </a:pPr>
            <a:endParaRPr lang="en-GB" sz="8000" dirty="0" smtClean="0"/>
          </a:p>
          <a:p>
            <a:pPr>
              <a:buNone/>
            </a:pPr>
            <a:r>
              <a:rPr lang="en-GB" sz="8000" dirty="0" smtClean="0"/>
              <a:t>Work</a:t>
            </a:r>
          </a:p>
          <a:p>
            <a:pPr>
              <a:buNone/>
            </a:pPr>
            <a:endParaRPr lang="en-GB" sz="8000" dirty="0" smtClean="0"/>
          </a:p>
          <a:p>
            <a:pPr>
              <a:buNone/>
            </a:pPr>
            <a:endParaRPr lang="en-GB" sz="8000" dirty="0" smtClean="0"/>
          </a:p>
          <a:p>
            <a:endParaRPr lang="en-GB" sz="8000" dirty="0" smtClean="0"/>
          </a:p>
          <a:p>
            <a:endParaRPr lang="en-GB" sz="8000" dirty="0" smtClean="0"/>
          </a:p>
          <a:p>
            <a:pPr>
              <a:buNone/>
            </a:pP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1700808"/>
            <a:ext cx="29523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I have decided to call these thoughts:  </a:t>
            </a:r>
            <a:r>
              <a:rPr lang="en-GB" sz="2000" b="1" dirty="0" smtClean="0"/>
              <a:t>concepts.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Usually, I press 2 icons to say one word, or one pre stored sentence. 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But now I am learning a completely new process of choosing 3 icons, to express specific ideas on specific subjects.</a:t>
            </a:r>
          </a:p>
          <a:p>
            <a:endParaRPr lang="en-GB" sz="20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1080119" cy="11521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29249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My family</a:t>
            </a:r>
            <a:endParaRPr lang="en-GB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1008111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851920" y="29249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My Eco2</a:t>
            </a:r>
            <a:endParaRPr lang="en-GB" dirty="0"/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1008111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27584" y="501317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Communication Matters</a:t>
            </a:r>
            <a:endParaRPr lang="en-GB" dirty="0"/>
          </a:p>
        </p:txBody>
      </p:sp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69160"/>
            <a:ext cx="1008112" cy="115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5"/>
            <a:ext cx="4176464" cy="4248471"/>
          </a:xfrm>
        </p:spPr>
        <p:txBody>
          <a:bodyPr>
            <a:normAutofit lnSpcReduction="10000"/>
          </a:bodyPr>
          <a:lstStyle/>
          <a:p>
            <a:r>
              <a:rPr lang="en-GB" sz="2200" dirty="0" smtClean="0"/>
              <a:t>I have based the concepts on predicted questions I may be asked or ways I can include myself into a conversation.</a:t>
            </a:r>
          </a:p>
          <a:p>
            <a:endParaRPr lang="en-GB" sz="2200" dirty="0" smtClean="0"/>
          </a:p>
          <a:p>
            <a:r>
              <a:rPr lang="en-GB" sz="2200" dirty="0" smtClean="0"/>
              <a:t>The themes I have based them on are: </a:t>
            </a:r>
          </a:p>
          <a:p>
            <a:pPr>
              <a:buNone/>
            </a:pPr>
            <a:r>
              <a:rPr lang="en-GB" sz="2200" b="1" dirty="0" smtClean="0"/>
              <a:t>What?</a:t>
            </a:r>
          </a:p>
          <a:p>
            <a:pPr>
              <a:buNone/>
            </a:pPr>
            <a:endParaRPr lang="en-GB" sz="2200" b="1" dirty="0" smtClean="0"/>
          </a:p>
          <a:p>
            <a:pPr>
              <a:buNone/>
            </a:pPr>
            <a:endParaRPr lang="en-GB" sz="2200" b="1" dirty="0" smtClean="0"/>
          </a:p>
          <a:p>
            <a:pPr>
              <a:buNone/>
            </a:pPr>
            <a:endParaRPr lang="en-GB" sz="2200" b="1" dirty="0" smtClean="0"/>
          </a:p>
          <a:p>
            <a:pPr>
              <a:buNone/>
            </a:pPr>
            <a:r>
              <a:rPr lang="en-GB" sz="2200" b="1" dirty="0" smtClean="0"/>
              <a:t>When? </a:t>
            </a:r>
          </a:p>
          <a:p>
            <a:endParaRPr lang="en-GB" sz="2200" b="1" dirty="0" smtClean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41168"/>
            <a:ext cx="864096" cy="8888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203848" y="3717032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200" b="1" dirty="0" smtClean="0"/>
              <a:t>Who?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5157192"/>
            <a:ext cx="1984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Why?</a:t>
            </a:r>
            <a:endParaRPr lang="en-GB" sz="2200" b="1" dirty="0"/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936104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512" y="4941168"/>
            <a:ext cx="939552" cy="9395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580112" y="4221088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How?</a:t>
            </a:r>
            <a:endParaRPr lang="en-GB" sz="2200" b="1" dirty="0"/>
          </a:p>
        </p:txBody>
      </p:sp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1008112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796136" y="141277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Arial Black" pitchFamily="34" charset="0"/>
              </a:rPr>
              <a:t>All my concepts are stored under the same first icon:</a:t>
            </a:r>
            <a:endParaRPr lang="en-GB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20888"/>
            <a:ext cx="1331196" cy="1331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So for example:</a:t>
            </a:r>
          </a:p>
          <a:p>
            <a:pPr algn="ctr">
              <a:buNone/>
            </a:pPr>
            <a:r>
              <a:rPr lang="en-GB" sz="2000" dirty="0" smtClean="0"/>
              <a:t>“</a:t>
            </a:r>
            <a:r>
              <a:rPr lang="en-GB" sz="2000" b="1" dirty="0" smtClean="0"/>
              <a:t>I am an  assistant lecturer, for the speech and language therapy department, at the University of St Mark and St John in Plymouth.”</a:t>
            </a:r>
            <a:endParaRPr lang="en-GB" sz="20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8556" y="2708920"/>
            <a:ext cx="1115172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1080119" cy="1152128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1008112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83568" y="4026550"/>
            <a:ext cx="8460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Arial Black" pitchFamily="34" charset="0"/>
              </a:rPr>
              <a:t>This second icon is the one I use for all things related to the University of St Mark and St John</a:t>
            </a:r>
            <a:r>
              <a:rPr lang="en-GB" sz="1600" dirty="0" smtClean="0">
                <a:solidFill>
                  <a:srgbClr val="0070C0"/>
                </a:solidFill>
              </a:rPr>
              <a:t>. 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50912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</a:t>
            </a:r>
            <a:r>
              <a:rPr lang="en-GB" b="1" dirty="0" smtClean="0"/>
              <a:t>I go to work 3 days a week: on Tuesdays, Wednesdays and Thursdays</a:t>
            </a:r>
            <a:r>
              <a:rPr lang="en-GB" dirty="0" smtClean="0"/>
              <a:t>.”</a:t>
            </a:r>
            <a:endParaRPr lang="en-GB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69160"/>
            <a:ext cx="1115172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69160"/>
            <a:ext cx="1080119" cy="1152128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69160"/>
            <a:ext cx="1080120" cy="11769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2051720" y="3933056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283968" y="5373216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04048" y="5229200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  <a:latin typeface="Arial Black" pitchFamily="34" charset="0"/>
              </a:rPr>
              <a:t>Then the last icon changes depending what I specifically want to say.</a:t>
            </a:r>
            <a:endParaRPr lang="en-GB" sz="16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484784"/>
            <a:ext cx="5266928" cy="4464495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I write the pre stored thoughts myself.</a:t>
            </a:r>
          </a:p>
          <a:p>
            <a:endParaRPr lang="en-GB" dirty="0" smtClean="0"/>
          </a:p>
          <a:p>
            <a:r>
              <a:rPr lang="en-GB" dirty="0" smtClean="0"/>
              <a:t>I spend a lot of time, both in my office, and at home, practicing my concepts, so that in the future I can join in conversations much easier.</a:t>
            </a:r>
          </a:p>
          <a:p>
            <a:endParaRPr lang="en-GB" dirty="0" smtClean="0"/>
          </a:p>
          <a:p>
            <a:r>
              <a:rPr lang="en-GB" dirty="0" smtClean="0"/>
              <a:t>I understand that this is only a brief explanation into my new way of communicating, but it is a whole different presentation in itself. </a:t>
            </a:r>
          </a:p>
          <a:p>
            <a:endParaRPr lang="en-GB" dirty="0" smtClean="0"/>
          </a:p>
          <a:p>
            <a:r>
              <a:rPr lang="en-GB" dirty="0" smtClean="0"/>
              <a:t>If you would like to know more about it, please see me at the end, or later on in the conference.</a:t>
            </a:r>
          </a:p>
          <a:p>
            <a:endParaRPr lang="en-GB" b="1" dirty="0"/>
          </a:p>
        </p:txBody>
      </p:sp>
      <p:pic>
        <p:nvPicPr>
          <p:cNvPr id="5" name="Picture 4" descr="C:\Users\Scott Stack\Pictures\cm2014\lockers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9"/>
            <a:ext cx="2736303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55172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Arial Black" pitchFamily="34" charset="0"/>
              </a:rPr>
              <a:t>Practising concepts at home</a:t>
            </a:r>
            <a:endParaRPr lang="en-GB" dirty="0">
              <a:solidFill>
                <a:srgbClr val="0070C0"/>
              </a:solidFill>
              <a:latin typeface="Arial Black" pitchFamily="34" charset="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3491880" y="5517232"/>
            <a:ext cx="108012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880" cy="446449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I feel like a valued member of the work team at the University of St Mark and St John.</a:t>
            </a:r>
          </a:p>
          <a:p>
            <a:endParaRPr lang="en-GB" dirty="0" smtClean="0"/>
          </a:p>
          <a:p>
            <a:r>
              <a:rPr lang="en-GB" dirty="0" smtClean="0"/>
              <a:t>The staff and students have really welcomed me to their work place.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I love that all the different departments take the time to listen to me.</a:t>
            </a:r>
          </a:p>
          <a:p>
            <a:endParaRPr lang="en-GB" dirty="0" smtClean="0"/>
          </a:p>
          <a:p>
            <a:r>
              <a:rPr lang="en-GB" dirty="0" smtClean="0"/>
              <a:t>They all acknowledge, and try their hardest to fulfil the requests I have.</a:t>
            </a:r>
          </a:p>
          <a:p>
            <a:endParaRPr lang="en-GB" dirty="0" smtClean="0"/>
          </a:p>
          <a:p>
            <a:r>
              <a:rPr lang="en-GB" dirty="0" smtClean="0"/>
              <a:t>I also like that my colleagues now recognise me, and come and speak to me, when I am in work.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424847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 have had to make big changes in my lifestyle, to adapt to my new work regime.</a:t>
            </a:r>
          </a:p>
          <a:p>
            <a:endParaRPr lang="en-GB" dirty="0" smtClean="0"/>
          </a:p>
          <a:p>
            <a:r>
              <a:rPr lang="en-GB" dirty="0" smtClean="0"/>
              <a:t>I get tired after being at work all day, but I still have things to do when I get home.</a:t>
            </a:r>
          </a:p>
          <a:p>
            <a:endParaRPr lang="en-GB" dirty="0" smtClean="0"/>
          </a:p>
          <a:p>
            <a:r>
              <a:rPr lang="en-GB" dirty="0" smtClean="0"/>
              <a:t>Days </a:t>
            </a:r>
            <a:r>
              <a:rPr lang="en-GB" b="1" dirty="0" smtClean="0"/>
              <a:t>used </a:t>
            </a:r>
            <a:r>
              <a:rPr lang="en-GB" dirty="0" smtClean="0"/>
              <a:t>to be organised around my care.</a:t>
            </a:r>
          </a:p>
          <a:p>
            <a:endParaRPr lang="en-GB" dirty="0" smtClean="0"/>
          </a:p>
          <a:p>
            <a:r>
              <a:rPr lang="en-GB" b="1" dirty="0" smtClean="0"/>
              <a:t>Now </a:t>
            </a:r>
            <a:r>
              <a:rPr lang="en-GB" dirty="0" smtClean="0"/>
              <a:t>I organise my care around my days.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484784"/>
            <a:ext cx="5616624" cy="432048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My staff also had to adapt to my work regime.</a:t>
            </a:r>
          </a:p>
          <a:p>
            <a:endParaRPr lang="en-GB" dirty="0" smtClean="0"/>
          </a:p>
          <a:p>
            <a:r>
              <a:rPr lang="en-GB" dirty="0" smtClean="0"/>
              <a:t>I asked 2 specific staff members, to be my support, just at work.</a:t>
            </a:r>
          </a:p>
          <a:p>
            <a:endParaRPr lang="en-GB" dirty="0" smtClean="0"/>
          </a:p>
          <a:p>
            <a:r>
              <a:rPr lang="en-GB" dirty="0" smtClean="0"/>
              <a:t>Their roles have changed – from carers to secretaries.</a:t>
            </a:r>
          </a:p>
          <a:p>
            <a:endParaRPr lang="en-GB" dirty="0" smtClean="0"/>
          </a:p>
          <a:p>
            <a:r>
              <a:rPr lang="en-GB" dirty="0" smtClean="0"/>
              <a:t>Communication between my staff is vital for the success of me working.</a:t>
            </a:r>
          </a:p>
          <a:p>
            <a:endParaRPr lang="en-GB" dirty="0" smtClean="0"/>
          </a:p>
          <a:p>
            <a:r>
              <a:rPr lang="en-GB" dirty="0" smtClean="0"/>
              <a:t>I also need the rest of my staff  at Cornerways, to be reliable for me.</a:t>
            </a:r>
            <a:endParaRPr lang="en-GB" dirty="0"/>
          </a:p>
        </p:txBody>
      </p:sp>
      <p:pic>
        <p:nvPicPr>
          <p:cNvPr id="6" name="Picture 5" descr="C:\Users\Scott Stack\Pictures\cm2014\diary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25202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50851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Arial Black" pitchFamily="34" charset="0"/>
              </a:rPr>
              <a:t>My office diary</a:t>
            </a:r>
            <a:endParaRPr lang="en-GB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47664" y="4653136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5"/>
            <a:ext cx="5472608" cy="4464496"/>
          </a:xfrm>
        </p:spPr>
        <p:txBody>
          <a:bodyPr>
            <a:normAutofit fontScale="40000" lnSpcReduction="20000"/>
          </a:bodyPr>
          <a:lstStyle/>
          <a:p>
            <a:r>
              <a:rPr lang="en-GB" sz="4800" dirty="0" smtClean="0"/>
              <a:t>I live in Cornerways Residential Home in Tavistock.</a:t>
            </a:r>
          </a:p>
          <a:p>
            <a:pPr>
              <a:buNone/>
            </a:pPr>
            <a:endParaRPr lang="en-GB" sz="4800" dirty="0" smtClean="0"/>
          </a:p>
          <a:p>
            <a:r>
              <a:rPr lang="en-GB" sz="4800" dirty="0" smtClean="0"/>
              <a:t>I want to talk to you about the job I have at The University of St Mark and St John, in Plymouth.</a:t>
            </a:r>
          </a:p>
          <a:p>
            <a:pPr>
              <a:buNone/>
            </a:pPr>
            <a:endParaRPr lang="en-GB" sz="4800" dirty="0" smtClean="0"/>
          </a:p>
          <a:p>
            <a:r>
              <a:rPr lang="en-GB" sz="4800" dirty="0" smtClean="0"/>
              <a:t>I have been working on a 12 week placement since January this year.</a:t>
            </a:r>
          </a:p>
          <a:p>
            <a:endParaRPr lang="en-GB" sz="4800" dirty="0" smtClean="0"/>
          </a:p>
          <a:p>
            <a:r>
              <a:rPr lang="en-GB" sz="4800" dirty="0" smtClean="0"/>
              <a:t>I work alongside </a:t>
            </a:r>
            <a:r>
              <a:rPr lang="en-GB" sz="4800" b="1" dirty="0" smtClean="0"/>
              <a:t>Lynsey Parrot. </a:t>
            </a:r>
            <a:r>
              <a:rPr lang="en-GB" sz="4800" dirty="0" smtClean="0"/>
              <a:t>(Senior lecturer in in Linguistics and Communication Sciences)</a:t>
            </a:r>
            <a:endParaRPr lang="en-GB" sz="4800" b="1" dirty="0" smtClean="0"/>
          </a:p>
          <a:p>
            <a:pPr>
              <a:buNone/>
            </a:pPr>
            <a:endParaRPr lang="en-GB" sz="4800" dirty="0" smtClean="0"/>
          </a:p>
          <a:p>
            <a:r>
              <a:rPr lang="en-GB" sz="4800" dirty="0" smtClean="0"/>
              <a:t>I assist with the teaching of speech and</a:t>
            </a:r>
          </a:p>
          <a:p>
            <a:pPr lvl="1">
              <a:buNone/>
            </a:pPr>
            <a:r>
              <a:rPr lang="en-GB" sz="4400" dirty="0" smtClean="0"/>
              <a:t> language therapy students.</a:t>
            </a:r>
            <a:endParaRPr lang="en-GB" sz="4400" b="1" dirty="0" smtClean="0"/>
          </a:p>
          <a:p>
            <a:pPr>
              <a:buNone/>
            </a:pPr>
            <a:endParaRPr lang="en-GB" sz="4800" dirty="0" smtClean="0"/>
          </a:p>
          <a:p>
            <a:r>
              <a:rPr lang="en-GB" sz="4800" dirty="0" smtClean="0"/>
              <a:t>Apologies for Lynsey’s absence.</a:t>
            </a:r>
          </a:p>
          <a:p>
            <a:endParaRPr lang="en-GB" dirty="0"/>
          </a:p>
        </p:txBody>
      </p:sp>
      <p:pic>
        <p:nvPicPr>
          <p:cNvPr id="6" name="Picture 5" descr="C:\Users\Scott Stack\Pictures\cm2014\cornerway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132856"/>
            <a:ext cx="30963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6012160" y="1700808"/>
            <a:ext cx="151216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5"/>
            <a:ext cx="8003232" cy="129614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My family live in Hertfordshire.</a:t>
            </a:r>
          </a:p>
          <a:p>
            <a:r>
              <a:rPr lang="en-GB" dirty="0" smtClean="0"/>
              <a:t>I have struggled to juggle working and visiting them, this year.</a:t>
            </a:r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67944" y="292494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7" name="Picture 3" descr="C:\Users\Scott Stack\Pictures\scott's 30th party\IMG_0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3168352" cy="2376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4048" y="2636912"/>
            <a:ext cx="3672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I was scared of not coping with my emotions.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This prevents me from communicating on my device properly.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57239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Arial Black" pitchFamily="34" charset="0"/>
              </a:rPr>
              <a:t>Me with my Mum and Dad</a:t>
            </a:r>
            <a:endParaRPr lang="en-GB" dirty="0">
              <a:solidFill>
                <a:srgbClr val="0070C0"/>
              </a:solidFill>
              <a:latin typeface="Arial Black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11760" y="530120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6048672" cy="410445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But I realised I had nothing to be scared about:</a:t>
            </a:r>
          </a:p>
          <a:p>
            <a:pPr lvl="3"/>
            <a:r>
              <a:rPr lang="en-GB" sz="2400" b="1" dirty="0" smtClean="0"/>
              <a:t>Work</a:t>
            </a:r>
            <a:r>
              <a:rPr lang="en-GB" sz="2400" dirty="0" smtClean="0"/>
              <a:t>: is it a good distraction?</a:t>
            </a:r>
          </a:p>
          <a:p>
            <a:pPr lvl="3"/>
            <a:r>
              <a:rPr lang="en-GB" sz="2400" b="1" dirty="0" smtClean="0"/>
              <a:t>Body:</a:t>
            </a:r>
            <a:r>
              <a:rPr lang="en-GB" sz="2400" dirty="0" smtClean="0"/>
              <a:t> is my body more adaptable?</a:t>
            </a:r>
          </a:p>
          <a:p>
            <a:pPr lvl="3"/>
            <a:r>
              <a:rPr lang="en-GB" sz="2400" b="1" dirty="0" smtClean="0"/>
              <a:t>Me</a:t>
            </a:r>
            <a:r>
              <a:rPr lang="en-GB" sz="2400" dirty="0" smtClean="0"/>
              <a:t>: Can I can do more than I think?</a:t>
            </a:r>
          </a:p>
          <a:p>
            <a:pPr lvl="3"/>
            <a:endParaRPr lang="en-GB" dirty="0" smtClean="0"/>
          </a:p>
          <a:p>
            <a:r>
              <a:rPr lang="en-GB" dirty="0" smtClean="0"/>
              <a:t>Or it could be a combination of all </a:t>
            </a:r>
          </a:p>
          <a:p>
            <a:pPr>
              <a:buNone/>
            </a:pPr>
            <a:r>
              <a:rPr lang="en-GB" dirty="0" smtClean="0"/>
              <a:t>of the above.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But I know I want to be able to maintain both my job and seeing my family.</a:t>
            </a:r>
          </a:p>
        </p:txBody>
      </p:sp>
      <p:pic>
        <p:nvPicPr>
          <p:cNvPr id="4" name="Picture 3" descr="C:\Users\Scott Stack\Pictures\Police photos\Scottes final_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44824"/>
            <a:ext cx="2664296" cy="3333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5"/>
            <a:ext cx="8136904" cy="100811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b="1" dirty="0" smtClean="0"/>
              <a:t>I have been offered to return to work at the University of St Mark and St John, at the start of the new term, in September.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pic>
        <p:nvPicPr>
          <p:cNvPr id="1026" name="Picture 2" descr="https://encrypted-tbn1.gstatic.com/images?q=tbn:ANd9GcTaXnPARYdJ_U53368o_T8miObpBZ4MjOraEj_cUvQEGjxTWZY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77072"/>
            <a:ext cx="3262939" cy="18406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2492896"/>
            <a:ext cx="784887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I want a formal contract to read and sign.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I want to keep teaching university students, about speech and language therapy.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36510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 like working 3 days a week, in Plymouth.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Inspire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8136904" cy="1368152"/>
          </a:xfrm>
        </p:spPr>
        <p:txBody>
          <a:bodyPr>
            <a:normAutofit fontScale="55000" lnSpcReduction="20000"/>
          </a:bodyPr>
          <a:lstStyle/>
          <a:p>
            <a:r>
              <a:rPr lang="en-GB" sz="4000" dirty="0" smtClean="0"/>
              <a:t>I want to inspire those with AAC and other disabilities that they can work.</a:t>
            </a:r>
          </a:p>
          <a:p>
            <a:endParaRPr lang="en-GB" sz="4000" dirty="0" smtClean="0"/>
          </a:p>
          <a:p>
            <a:r>
              <a:rPr lang="en-GB" sz="4000" dirty="0" smtClean="0"/>
              <a:t>I want to encourage others to be ambitious.</a:t>
            </a:r>
          </a:p>
          <a:p>
            <a:endParaRPr lang="en-GB" dirty="0"/>
          </a:p>
        </p:txBody>
      </p:sp>
      <p:pic>
        <p:nvPicPr>
          <p:cNvPr id="5" name="Picture 4" descr="C:\Users\Scott Stack\Pictures\Police photos\IMG_42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46085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80112" y="2276872"/>
            <a:ext cx="33123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b="1" dirty="0" smtClean="0"/>
          </a:p>
          <a:p>
            <a:endParaRPr lang="en-GB" sz="2400" b="1" dirty="0" smtClean="0"/>
          </a:p>
          <a:p>
            <a:r>
              <a:rPr lang="en-GB" sz="2400" b="1" dirty="0" smtClean="0"/>
              <a:t>I AM PROOF OF THAT.</a:t>
            </a:r>
          </a:p>
          <a:p>
            <a:endParaRPr lang="en-GB" sz="2200" dirty="0" smtClean="0"/>
          </a:p>
          <a:p>
            <a:pPr>
              <a:buFont typeface="Arial" pitchFamily="34" charset="0"/>
              <a:buChar char="•"/>
            </a:pPr>
            <a:r>
              <a:rPr lang="en-GB" sz="2200" dirty="0" smtClean="0"/>
              <a:t> I love working – I do not want to stop.</a:t>
            </a:r>
          </a:p>
          <a:p>
            <a:pPr>
              <a:buFont typeface="Arial" pitchFamily="34" charset="0"/>
              <a:buChar char="•"/>
            </a:pPr>
            <a:endParaRPr lang="en-GB" sz="2200" dirty="0" smtClean="0"/>
          </a:p>
          <a:p>
            <a:pPr>
              <a:buFont typeface="Arial" pitchFamily="34" charset="0"/>
              <a:buChar char="•"/>
            </a:pPr>
            <a:r>
              <a:rPr lang="en-GB" sz="2200" dirty="0" smtClean="0"/>
              <a:t>I love surprising people when I tell them about my job.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5040560" cy="446449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Thank you for your time, and for listening to me.</a:t>
            </a:r>
          </a:p>
          <a:p>
            <a:endParaRPr lang="en-GB" dirty="0" smtClean="0"/>
          </a:p>
          <a:p>
            <a:r>
              <a:rPr lang="en-GB" dirty="0" smtClean="0"/>
              <a:t>I will do my best to </a:t>
            </a:r>
          </a:p>
          <a:p>
            <a:pPr>
              <a:buNone/>
            </a:pPr>
            <a:r>
              <a:rPr lang="en-GB" dirty="0" smtClean="0"/>
              <a:t>answer your questions.</a:t>
            </a:r>
          </a:p>
          <a:p>
            <a:endParaRPr lang="en-GB" dirty="0" smtClean="0"/>
          </a:p>
          <a:p>
            <a:r>
              <a:rPr lang="en-GB" dirty="0" smtClean="0"/>
              <a:t>Email me at: </a:t>
            </a:r>
            <a:r>
              <a:rPr lang="en-GB" b="1" dirty="0" smtClean="0"/>
              <a:t>sstack@marjon.ac.uk</a:t>
            </a:r>
          </a:p>
          <a:p>
            <a:endParaRPr lang="en-GB" dirty="0"/>
          </a:p>
        </p:txBody>
      </p:sp>
      <p:pic>
        <p:nvPicPr>
          <p:cNvPr id="4" name="Picture 2" descr="C:\Users\Scott Stack\Pictures\PICY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0888"/>
            <a:ext cx="3952273" cy="3160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920880" cy="129614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WORKING AS AN ASSISTANT UNIVERSITY LECTURER IN SPEECH, LANGUAGE &amp; COMMUNICATION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140968"/>
            <a:ext cx="3888432" cy="252028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Presented by </a:t>
            </a:r>
          </a:p>
          <a:p>
            <a:r>
              <a:rPr lang="en-GB" sz="2800" b="1" dirty="0" smtClean="0"/>
              <a:t>SCOTT STACK</a:t>
            </a:r>
          </a:p>
          <a:p>
            <a:r>
              <a:rPr lang="en-GB" sz="2800" b="1" dirty="0" smtClean="0"/>
              <a:t>Co – written </a:t>
            </a:r>
            <a:r>
              <a:rPr lang="en-GB" sz="2800" dirty="0" smtClean="0"/>
              <a:t>by Lynsey Parrot: Senior lecturer in Linguistics and Communication Sciences</a:t>
            </a:r>
          </a:p>
          <a:p>
            <a:endParaRPr lang="en-GB" sz="2800" dirty="0"/>
          </a:p>
        </p:txBody>
      </p:sp>
      <p:pic>
        <p:nvPicPr>
          <p:cNvPr id="6" name="Picture 2" descr="C:\Users\Scott Stack\Desktop\CM 2014\Chris Pro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3068960"/>
            <a:ext cx="4104456" cy="2792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35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 and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5832648" cy="446449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u="sng" dirty="0" smtClean="0"/>
              <a:t>Aim:</a:t>
            </a:r>
          </a:p>
          <a:p>
            <a:pPr>
              <a:buNone/>
            </a:pPr>
            <a:r>
              <a:rPr lang="en-GB" sz="3000" b="1" dirty="0" smtClean="0"/>
              <a:t>	To tell you about my job at The University of St Mark and St John.</a:t>
            </a:r>
          </a:p>
          <a:p>
            <a:pPr>
              <a:buNone/>
            </a:pPr>
            <a:r>
              <a:rPr lang="en-GB" u="sng" dirty="0" smtClean="0"/>
              <a:t>Objectives: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/>
              <a:t>Progression of employment opportunities.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/>
              <a:t>Roles and responsibilities.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/>
              <a:t>To share some of my experiences.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/>
              <a:t>To briefly explain about my own office.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/>
              <a:t>To explain the benefits this has had for me.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/>
              <a:t>Hopes for the future.</a:t>
            </a:r>
            <a:endParaRPr lang="en-GB" dirty="0" smtClean="0"/>
          </a:p>
          <a:p>
            <a:pPr>
              <a:buNone/>
            </a:pPr>
            <a:endParaRPr lang="en-GB" sz="3000" b="1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5" name="Picture 2" descr="C:\Users\Scott Stack\Pictures\Police photos\IMG_0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44824"/>
            <a:ext cx="2592288" cy="34563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84168" y="56612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Arial Black" pitchFamily="34" charset="0"/>
              </a:rPr>
              <a:t>Me in a small lecture</a:t>
            </a:r>
            <a:endParaRPr lang="en-GB" dirty="0">
              <a:solidFill>
                <a:srgbClr val="0070C0"/>
              </a:solidFill>
              <a:latin typeface="Arial Black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524328" y="53732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5904656" cy="4464497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I had a film made of me at my work place.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Professionals filmed me, for a full day.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They filmed me doing a ‘typical day at work’.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It is 20 minutes long.</a:t>
            </a:r>
          </a:p>
          <a:p>
            <a:pPr>
              <a:buNone/>
            </a:pPr>
            <a:endParaRPr lang="en-GB" dirty="0" smtClean="0"/>
          </a:p>
          <a:p>
            <a:r>
              <a:rPr lang="en-GB" b="1" dirty="0" smtClean="0"/>
              <a:t>Please watch the film in its entirety.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Then I will talk for about 20 minutes afterwards.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Questions at the end of the presentation please.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6" name="Picture 5" descr="C:\Users\buloo\Pictures\SCOTT\CM 2014\IMG_01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872" y="1988840"/>
            <a:ext cx="2857624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7200" b="1" dirty="0" smtClean="0"/>
              <a:t>I hope you enjoy my film</a:t>
            </a:r>
          </a:p>
          <a:p>
            <a:pPr algn="ctr">
              <a:buNone/>
            </a:pPr>
            <a:endParaRPr lang="en-GB" sz="9600" dirty="0" smtClean="0"/>
          </a:p>
          <a:p>
            <a:pPr algn="ctr">
              <a:buNone/>
            </a:pPr>
            <a:endParaRPr lang="en-GB" sz="9600" b="1" dirty="0" smtClean="0"/>
          </a:p>
        </p:txBody>
      </p:sp>
      <p:pic>
        <p:nvPicPr>
          <p:cNvPr id="4" name="Picture 3" descr="https://encrypted-tbn2.gstatic.com/images?q=tbn:ANd9GcRqFW1_eJhTsMTx5sDvLmoJMUxPYYN-Mw67tbypFCzr3rI7GUmcD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56992"/>
            <a:ext cx="2382627" cy="238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2.gstatic.com/images?q=tbn:ANd9GcSNmOT6chTOOSui9TKcv_IrJxIrZAEyruJOWurTWkC0NhI0i2U-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356992"/>
            <a:ext cx="2251369" cy="206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Tutorials</a:t>
            </a:r>
          </a:p>
        </p:txBody>
      </p:sp>
      <p:pic>
        <p:nvPicPr>
          <p:cNvPr id="6" name="Picture 2" descr="C:\Users\Scott Stack\Pictures\Police photos\IMG_1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809702" cy="35287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1700809"/>
            <a:ext cx="4824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I make formal tutorials with the students.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 tell them myself when they can enter my office.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No carers are present in my meetings.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 like being in charge and independent.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 take responsibility of the time.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 finish the meetings professionally.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meetings allows students to get to know me and know my communication device better.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44522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  <a:latin typeface="Arial Black" pitchFamily="34" charset="0"/>
              </a:rPr>
              <a:t>Having a tutorial with students</a:t>
            </a:r>
            <a:endParaRPr lang="en-GB" sz="1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07704" y="508518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5"/>
            <a:ext cx="3672408" cy="4248472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endParaRPr lang="en-GB" sz="2400" dirty="0" smtClean="0"/>
          </a:p>
        </p:txBody>
      </p:sp>
      <p:pic>
        <p:nvPicPr>
          <p:cNvPr id="6" name="Picture 2" descr="C:\Users\Scott Stack\Desktop\CM 2014\Conversation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336662" cy="2880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1484784"/>
            <a:ext cx="33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Lynsey and I, discuss our work and discuss important decisions that need to be made, in regards to the students’ learning.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/>
              <a:t> I like to be able to plan  myself what I do each day that I am at work.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I like the ongoing communication I have with Lynsey.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I want to be a reliable and </a:t>
            </a:r>
          </a:p>
          <a:p>
            <a:pPr marL="457200" indent="-457200"/>
            <a:r>
              <a:rPr lang="en-GB" dirty="0" smtClean="0"/>
              <a:t>professional staff member.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283968" y="1484784"/>
            <a:ext cx="48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Arial Black" pitchFamily="34" charset="0"/>
              </a:rPr>
              <a:t>My boss and I have regular meetings:</a:t>
            </a:r>
          </a:p>
          <a:p>
            <a:endParaRPr lang="en-GB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47971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Arial Black" pitchFamily="34" charset="0"/>
              </a:rPr>
              <a:t>She listens to me.</a:t>
            </a:r>
          </a:p>
          <a:p>
            <a:pPr algn="ctr"/>
            <a:r>
              <a:rPr lang="en-GB" dirty="0" smtClean="0">
                <a:solidFill>
                  <a:srgbClr val="0070C0"/>
                </a:solidFill>
                <a:latin typeface="Arial Black" pitchFamily="34" charset="0"/>
              </a:rPr>
              <a:t>We make decisions and plans </a:t>
            </a:r>
            <a:r>
              <a:rPr lang="en-GB" b="1" dirty="0" smtClean="0">
                <a:solidFill>
                  <a:srgbClr val="0070C0"/>
                </a:solidFill>
                <a:latin typeface="Arial Black" pitchFamily="34" charset="0"/>
              </a:rPr>
              <a:t>TOGETHER</a:t>
            </a:r>
            <a:r>
              <a:rPr lang="en-GB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  <a:endParaRPr lang="en-GB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1916832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I need quiet time to do my own, important work to develop my communication.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There are too many distractions in my home.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But having an office means I can focus so much more.</a:t>
            </a:r>
          </a:p>
        </p:txBody>
      </p:sp>
      <p:pic>
        <p:nvPicPr>
          <p:cNvPr id="6" name="Picture 5" descr="C:\Users\buloo\Pictures\SCOTT\CM 2014\IMG_017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581"/>
          <a:stretch/>
        </p:blipFill>
        <p:spPr bwMode="auto">
          <a:xfrm>
            <a:off x="683568" y="1340768"/>
            <a:ext cx="3168352" cy="4646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2120" y="5326905"/>
            <a:ext cx="305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Arial Black" pitchFamily="34" charset="0"/>
              </a:rPr>
              <a:t>The door to my office</a:t>
            </a:r>
            <a:endParaRPr lang="en-GB" dirty="0">
              <a:latin typeface="Arial Black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54868" y="5517232"/>
            <a:ext cx="155323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1728192" cy="3384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I use my weekly planner </a:t>
            </a:r>
          </a:p>
          <a:p>
            <a:pPr marL="0" indent="0" algn="ctr">
              <a:buNone/>
            </a:pPr>
            <a:r>
              <a:rPr lang="en-GB" dirty="0" smtClean="0"/>
              <a:t>to </a:t>
            </a:r>
          </a:p>
          <a:p>
            <a:pPr marL="0" indent="0" algn="ctr">
              <a:buNone/>
            </a:pPr>
            <a:r>
              <a:rPr lang="en-GB" dirty="0" smtClean="0"/>
              <a:t>plan my week.</a:t>
            </a:r>
          </a:p>
          <a:p>
            <a:endParaRPr lang="en-GB" sz="2400" dirty="0" smtClean="0"/>
          </a:p>
          <a:p>
            <a:endParaRPr lang="en-GB" sz="2000" dirty="0" smtClean="0"/>
          </a:p>
        </p:txBody>
      </p:sp>
      <p:pic>
        <p:nvPicPr>
          <p:cNvPr id="7" name="Picture 6" descr="C:\Users\buloo\Pictures\SCOTT\CM 2014\IMG_01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6264696" cy="4227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1377</Words>
  <Application>Microsoft Office PowerPoint</Application>
  <PresentationFormat>On-screen Show (4:3)</PresentationFormat>
  <Paragraphs>224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WORKING AS AN ASSISTANT UNIVERSITY LECTURER IN SPEECH, LANGUAGE &amp; COMMUNICATION</vt:lpstr>
      <vt:lpstr>Introduction</vt:lpstr>
      <vt:lpstr>Aim and Objectives</vt:lpstr>
      <vt:lpstr>Film</vt:lpstr>
      <vt:lpstr>Slide 5</vt:lpstr>
      <vt:lpstr>Tutorials</vt:lpstr>
      <vt:lpstr>Meetings</vt:lpstr>
      <vt:lpstr>Office</vt:lpstr>
      <vt:lpstr>Office</vt:lpstr>
      <vt:lpstr>Office</vt:lpstr>
      <vt:lpstr>Office</vt:lpstr>
      <vt:lpstr>Concepts</vt:lpstr>
      <vt:lpstr>Concepts</vt:lpstr>
      <vt:lpstr>Concepts</vt:lpstr>
      <vt:lpstr>Concepts</vt:lpstr>
      <vt:lpstr>Concepts</vt:lpstr>
      <vt:lpstr>Valued</vt:lpstr>
      <vt:lpstr>Changes</vt:lpstr>
      <vt:lpstr>Staff</vt:lpstr>
      <vt:lpstr>Family</vt:lpstr>
      <vt:lpstr>Family</vt:lpstr>
      <vt:lpstr>Contract</vt:lpstr>
      <vt:lpstr>Inspire</vt:lpstr>
      <vt:lpstr>Finish</vt:lpstr>
      <vt:lpstr>WORKING AS AN ASSISTANT UNIVERSITY LECTURER IN SPEECH, LANGUAGE &amp; COMMUNICATION</vt:lpstr>
    </vt:vector>
  </TitlesOfParts>
  <Company>Marjon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MFarjad</dc:creator>
  <cp:lastModifiedBy>Scott Stack</cp:lastModifiedBy>
  <cp:revision>138</cp:revision>
  <dcterms:created xsi:type="dcterms:W3CDTF">2013-04-25T09:52:47Z</dcterms:created>
  <dcterms:modified xsi:type="dcterms:W3CDTF">2014-10-29T12:17:48Z</dcterms:modified>
</cp:coreProperties>
</file>