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4" r:id="rId3"/>
    <p:sldId id="311" r:id="rId4"/>
    <p:sldId id="312" r:id="rId5"/>
    <p:sldId id="313" r:id="rId6"/>
    <p:sldId id="257" r:id="rId7"/>
    <p:sldId id="315" r:id="rId8"/>
    <p:sldId id="316" r:id="rId9"/>
    <p:sldId id="259" r:id="rId10"/>
    <p:sldId id="318" r:id="rId11"/>
    <p:sldId id="319" r:id="rId12"/>
    <p:sldId id="320" r:id="rId13"/>
    <p:sldId id="260" r:id="rId14"/>
    <p:sldId id="262" r:id="rId15"/>
    <p:sldId id="288" r:id="rId16"/>
    <p:sldId id="264" r:id="rId17"/>
    <p:sldId id="266" r:id="rId18"/>
    <p:sldId id="268" r:id="rId19"/>
    <p:sldId id="269" r:id="rId20"/>
    <p:sldId id="297" r:id="rId21"/>
    <p:sldId id="298" r:id="rId22"/>
    <p:sldId id="292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83" r:id="rId37"/>
    <p:sldId id="321" r:id="rId38"/>
    <p:sldId id="293" r:id="rId39"/>
    <p:sldId id="294" r:id="rId40"/>
    <p:sldId id="295" r:id="rId41"/>
    <p:sldId id="289" r:id="rId42"/>
    <p:sldId id="290" r:id="rId43"/>
    <p:sldId id="291" r:id="rId44"/>
    <p:sldId id="300" r:id="rId45"/>
    <p:sldId id="317" r:id="rId46"/>
    <p:sldId id="325" r:id="rId4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E00C9EB3-44D4-41DE-B945-F1315790B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792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51087247-927B-4BB3-993D-010E12091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0974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1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3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Kind permission from </a:t>
            </a:r>
            <a:r>
              <a:rPr lang="en-GB" dirty="0" err="1" smtClean="0"/>
              <a:t>Dynavox</a:t>
            </a:r>
            <a:r>
              <a:rPr lang="en-GB" dirty="0" smtClean="0"/>
              <a:t> Mayer Johnson to share 100 PCS symbols.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Boardmaker</a:t>
            </a:r>
            <a:r>
              <a:rPr lang="en-GB" baseline="0" dirty="0" smtClean="0"/>
              <a:t> was used almost exclusively in Forth Valley – other symbol sets are available and I am not endorsing any particular program or symbol set.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9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Groscotland.gov.uk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0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modules</a:t>
            </a:r>
            <a:r>
              <a:rPr lang="en-GB" baseline="0" dirty="0" smtClean="0"/>
              <a:t> to be added later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available as</a:t>
            </a:r>
            <a:r>
              <a:rPr lang="en-GB" baseline="0" dirty="0" smtClean="0"/>
              <a:t> free downloads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1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20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Looked at how these roles could</a:t>
            </a:r>
            <a:r>
              <a:rPr lang="en-GB" baseline="0" dirty="0" smtClean="0"/>
              <a:t> look for members of staff in schools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10/6/2014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9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8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7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6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9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2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7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7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2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F4DA-20BB-409F-A6B8-F2DE225D761A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09AA5-AA69-48AF-AC57-82AB906C0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inyurl.com/ipaack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304256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 Right to Speak</a:t>
            </a:r>
            <a:br>
              <a:rPr lang="en-GB" sz="7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GB" b="1" dirty="0" smtClean="0">
                <a:solidFill>
                  <a:srgbClr val="C00000"/>
                </a:solidFill>
                <a:latin typeface="+mn-lt"/>
              </a:rPr>
              <a:t>Supporting pupils with communication difficulties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757" y="4509120"/>
            <a:ext cx="9143999" cy="1752600"/>
          </a:xfrm>
        </p:spPr>
        <p:txBody>
          <a:bodyPr>
            <a:normAutofit lnSpcReduction="10000"/>
          </a:bodyPr>
          <a:lstStyle/>
          <a:p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David Fletcher</a:t>
            </a:r>
          </a:p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Principal Teacher – AAC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Forth Valley Right to Speak Partnership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General Teaching Council for Scotland Standards for Teacher Registration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09" y="23320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sz="1600" dirty="0" smtClean="0"/>
              <a:t>(Source:  </a:t>
            </a:r>
            <a:r>
              <a:rPr lang="en-GB" sz="1600" dirty="0" err="1" smtClean="0"/>
              <a:t>IPAACKS</a:t>
            </a:r>
            <a:r>
              <a:rPr lang="en-GB" sz="1600" dirty="0" smtClean="0"/>
              <a:t>, NHS Education for Scotland)</a:t>
            </a:r>
          </a:p>
          <a:p>
            <a:pPr marL="0" indent="0" algn="ctr">
              <a:buNone/>
            </a:pPr>
            <a:r>
              <a:rPr lang="en-GB" sz="1600" dirty="0"/>
              <a:t>More information at http://www.gtcs.org.uk/standards/standards.aspx</a:t>
            </a:r>
            <a:endParaRPr lang="en-GB" sz="16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05382"/>
              </p:ext>
            </p:extLst>
          </p:nvPr>
        </p:nvGraphicFramePr>
        <p:xfrm>
          <a:off x="1043608" y="1772816"/>
          <a:ext cx="7056784" cy="42334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06190"/>
                <a:gridCol w="4450594"/>
              </a:tblGrid>
              <a:tr h="941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AAC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specific strands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 Standards for Teachers in Scotland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64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Identification of Need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Professional Knowledge and Understanding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—2.3.1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—3.1.4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Assessment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Professional Knowledge and Understanding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—2.1.5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Professional Skills and Abilities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—3.1.1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Implementation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Professional Knowledge and Understanding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—2.1.2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Professional Knowledge and Understanding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—2.3.1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—3.1.1</a:t>
                      </a:r>
                    </a:p>
                  </a:txBody>
                  <a:tcPr marL="62861" marR="62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Curriculum for Excellence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Technologies:  ICT to enhance learning</a:t>
            </a:r>
          </a:p>
          <a:p>
            <a:pPr lvl="1"/>
            <a:r>
              <a:rPr lang="en-GB" i="1" dirty="0"/>
              <a:t>I can create, capture and manipulate sounds, text and images to communicate experiences, ideas and information in creative and engaging ways</a:t>
            </a:r>
            <a:r>
              <a:rPr lang="en-GB" i="1" dirty="0" smtClean="0"/>
              <a:t>. </a:t>
            </a:r>
            <a:r>
              <a:rPr lang="en-GB" b="1" i="1" dirty="0" err="1" smtClean="0"/>
              <a:t>TCH</a:t>
            </a:r>
            <a:r>
              <a:rPr lang="en-GB" b="1" i="1" dirty="0" smtClean="0"/>
              <a:t> </a:t>
            </a:r>
            <a:r>
              <a:rPr lang="en-GB" b="1" i="1" dirty="0"/>
              <a:t>1-04b / </a:t>
            </a:r>
            <a:r>
              <a:rPr lang="en-GB" b="1" i="1" dirty="0" err="1"/>
              <a:t>TCH</a:t>
            </a:r>
            <a:r>
              <a:rPr lang="en-GB" b="1" i="1" dirty="0"/>
              <a:t> </a:t>
            </a:r>
            <a:r>
              <a:rPr lang="en-GB" b="1" i="1" dirty="0" smtClean="0"/>
              <a:t>2-04b</a:t>
            </a:r>
          </a:p>
          <a:p>
            <a:r>
              <a:rPr lang="en-GB" dirty="0"/>
              <a:t>Literacy and </a:t>
            </a:r>
            <a:r>
              <a:rPr lang="en-GB" dirty="0" smtClean="0"/>
              <a:t>English - Listening </a:t>
            </a:r>
            <a:r>
              <a:rPr lang="en-GB" dirty="0"/>
              <a:t>and Talking:  Creating Texts</a:t>
            </a:r>
          </a:p>
          <a:p>
            <a:pPr lvl="1"/>
            <a:r>
              <a:rPr lang="en-GB" i="1" dirty="0"/>
              <a:t>I can communicate clearly when engaging with others within and beyond my place of learning, using selected resources as required</a:t>
            </a:r>
            <a:r>
              <a:rPr lang="en-GB" i="1" dirty="0" smtClean="0"/>
              <a:t>.  </a:t>
            </a:r>
            <a:r>
              <a:rPr lang="en-GB" b="1" i="1" dirty="0" smtClean="0"/>
              <a:t>LIT </a:t>
            </a:r>
            <a:r>
              <a:rPr lang="en-GB" b="1" i="1" dirty="0"/>
              <a:t>1-10a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5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Good is Our School?</a:t>
            </a:r>
            <a:br>
              <a:rPr lang="en-GB" dirty="0" smtClean="0"/>
            </a:br>
            <a:r>
              <a:rPr lang="en-GB" dirty="0" smtClean="0"/>
              <a:t>Reflective Questions for Self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What do teachers / staff do to ensure that the needs of learners with communication difficulties are met within the class / playroom?</a:t>
            </a:r>
          </a:p>
          <a:p>
            <a:pPr lvl="0"/>
            <a:r>
              <a:rPr lang="en-GB" dirty="0"/>
              <a:t>How does the school / centre make use of input of health, social work and other partner agencies, and parents and carers in meeting young people’s learning needs?</a:t>
            </a:r>
          </a:p>
          <a:p>
            <a:pPr lvl="0"/>
            <a:r>
              <a:rPr lang="en-GB" dirty="0"/>
              <a:t>How effectively do we support and challenge learners with communication difficulties by choosing learning tasks, resources and activities which are well matched to their needs, progress or attainments</a:t>
            </a:r>
            <a:r>
              <a:rPr lang="en-GB" dirty="0" smtClean="0"/>
              <a:t>? </a:t>
            </a:r>
          </a:p>
          <a:p>
            <a:pPr lvl="0"/>
            <a:r>
              <a:rPr lang="en-GB" dirty="0" smtClean="0"/>
              <a:t>Do </a:t>
            </a:r>
            <a:r>
              <a:rPr lang="en-GB" dirty="0"/>
              <a:t>we have appropriate expectations for </a:t>
            </a:r>
            <a:r>
              <a:rPr lang="en-GB" dirty="0" err="1"/>
              <a:t>Iearners</a:t>
            </a:r>
            <a:r>
              <a:rPr lang="en-GB" dirty="0"/>
              <a:t> with communication difficulties?</a:t>
            </a:r>
          </a:p>
        </p:txBody>
      </p:sp>
    </p:spTree>
    <p:extLst>
      <p:ext uri="{BB962C8B-B14F-4D97-AF65-F5344CB8AC3E}">
        <p14:creationId xmlns:p14="http://schemas.microsoft.com/office/powerpoint/2010/main" val="36101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faced by schools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Staff not trained – </a:t>
            </a:r>
            <a:r>
              <a:rPr lang="en-GB" b="1" dirty="0" smtClean="0">
                <a:solidFill>
                  <a:srgbClr val="FF0000"/>
                </a:solidFill>
              </a:rPr>
              <a:t>don’t know where to start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Relying on outreach support </a:t>
            </a:r>
            <a:r>
              <a:rPr lang="en-GB" dirty="0" smtClean="0"/>
              <a:t>from Additional Support Needs services or speech and language therapists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 time </a:t>
            </a:r>
            <a:r>
              <a:rPr lang="en-GB" dirty="0" smtClean="0"/>
              <a:t>to produce resources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Bringing together good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NHS Education for Scotland</a:t>
            </a:r>
          </a:p>
          <a:p>
            <a:r>
              <a:rPr lang="en-GB" dirty="0" smtClean="0"/>
              <a:t>CALL (Communication, Access, Literacy and Learning) Scotland, University of Edinburgh</a:t>
            </a:r>
          </a:p>
          <a:p>
            <a:r>
              <a:rPr lang="en-GB" dirty="0" smtClean="0"/>
              <a:t>Fife AAC Team (FAACT)</a:t>
            </a:r>
          </a:p>
          <a:p>
            <a:r>
              <a:rPr lang="en-GB" dirty="0" smtClean="0"/>
              <a:t>KEYCOMM (</a:t>
            </a:r>
            <a:r>
              <a:rPr lang="en-GB" dirty="0" err="1" smtClean="0"/>
              <a:t>Lothians</a:t>
            </a:r>
            <a:r>
              <a:rPr lang="en-GB" dirty="0" smtClean="0"/>
              <a:t> AAC Service)</a:t>
            </a:r>
          </a:p>
          <a:p>
            <a:r>
              <a:rPr lang="en-GB" dirty="0" smtClean="0"/>
              <a:t>Communication Matters</a:t>
            </a:r>
          </a:p>
          <a:p>
            <a:r>
              <a:rPr lang="en-GB" dirty="0" smtClean="0"/>
              <a:t>Forth Valley Right to Speak Partnership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0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Schools Pack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Ways to communicate and CPD opportunities for staff</a:t>
            </a:r>
          </a:p>
          <a:p>
            <a:r>
              <a:rPr lang="en-GB" dirty="0" smtClean="0"/>
              <a:t>First steps for schools when a pupil with communication difficulties is enrolled</a:t>
            </a:r>
          </a:p>
          <a:p>
            <a:r>
              <a:rPr lang="en-GB" dirty="0" smtClean="0"/>
              <a:t>AAC assessment process</a:t>
            </a:r>
          </a:p>
          <a:p>
            <a:r>
              <a:rPr lang="en-GB" dirty="0" smtClean="0"/>
              <a:t>Links to curriculum and standards for schools and teachers</a:t>
            </a:r>
          </a:p>
          <a:p>
            <a:r>
              <a:rPr lang="en-GB" dirty="0" smtClean="0"/>
              <a:t>Supporting high-tech </a:t>
            </a:r>
            <a:r>
              <a:rPr lang="en-GB" dirty="0" err="1" smtClean="0"/>
              <a:t>AAC</a:t>
            </a:r>
            <a:r>
              <a:rPr lang="en-GB" dirty="0" smtClean="0"/>
              <a:t> users – roles for school staff</a:t>
            </a:r>
          </a:p>
          <a:p>
            <a:r>
              <a:rPr lang="en-GB" dirty="0" smtClean="0"/>
              <a:t>Communication resources</a:t>
            </a:r>
          </a:p>
          <a:p>
            <a:r>
              <a:rPr lang="en-GB" dirty="0" smtClean="0"/>
              <a:t>CD-ROM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9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Training videos</a:t>
            </a:r>
            <a:br>
              <a:rPr lang="en-GB" dirty="0" smtClean="0"/>
            </a:br>
            <a:r>
              <a:rPr lang="en-GB" sz="2200" dirty="0" smtClean="0"/>
              <a:t>www.aacscotland.org.uk</a:t>
            </a:r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64" t="24406" r="48341" b="24407"/>
          <a:stretch/>
        </p:blipFill>
        <p:spPr>
          <a:xfrm>
            <a:off x="1187624" y="1595162"/>
            <a:ext cx="61926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8" y="1600200"/>
            <a:ext cx="76079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Online Learning Modules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www.aacscotland.org.uk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836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Communication Matters leaflets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72" y="2619375"/>
            <a:ext cx="2371700" cy="335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irst 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19375"/>
            <a:ext cx="2367136" cy="33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Books available to borrow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6799"/>
            <a:ext cx="6408712" cy="45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Schools pack can be requested from: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/>
              <a:t/>
            </a:r>
            <a:br>
              <a:rPr lang="en-GB" sz="6000" b="1" dirty="0"/>
            </a:br>
            <a:r>
              <a:rPr lang="en-GB" dirty="0" smtClean="0"/>
              <a:t>aac@stirling.gov.uk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to do when a pupil with communication difficulties is enrolled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Practical strategies for schools to follow while awaiting outreach support and assessment</a:t>
            </a:r>
          </a:p>
          <a:p>
            <a:r>
              <a:rPr lang="en-GB" dirty="0" smtClean="0"/>
              <a:t>Nothing in this guidance replaces personalised children’s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0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Gather information</a:t>
            </a:r>
          </a:p>
          <a:p>
            <a:r>
              <a:rPr lang="en-GB" dirty="0" smtClean="0"/>
              <a:t>Begin staged intervention</a:t>
            </a:r>
          </a:p>
          <a:p>
            <a:r>
              <a:rPr lang="en-GB" dirty="0" smtClean="0"/>
              <a:t>Seek assistance</a:t>
            </a:r>
          </a:p>
          <a:p>
            <a:r>
              <a:rPr lang="en-GB" dirty="0" smtClean="0"/>
              <a:t>Symbolise your environment</a:t>
            </a:r>
          </a:p>
          <a:p>
            <a:r>
              <a:rPr lang="en-GB" dirty="0" smtClean="0"/>
              <a:t>Use specimen communication resources</a:t>
            </a:r>
          </a:p>
          <a:p>
            <a:r>
              <a:rPr lang="en-GB" dirty="0" smtClean="0"/>
              <a:t>Make your own communication resources</a:t>
            </a:r>
          </a:p>
          <a:p>
            <a:r>
              <a:rPr lang="en-GB" dirty="0" smtClean="0"/>
              <a:t>Training</a:t>
            </a:r>
          </a:p>
          <a:p>
            <a:r>
              <a:rPr lang="en-GB" dirty="0" smtClean="0"/>
              <a:t>Voice output devices</a:t>
            </a:r>
          </a:p>
          <a:p>
            <a:r>
              <a:rPr lang="en-GB" dirty="0" smtClean="0"/>
              <a:t>Use pupil voice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0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on AAC Assessments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5" t="11036" r="27308" b="8750"/>
          <a:stretch/>
        </p:blipFill>
        <p:spPr bwMode="auto">
          <a:xfrm>
            <a:off x="2555776" y="1124744"/>
            <a:ext cx="4036093" cy="55515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28"/>
            <a:ext cx="8229600" cy="1143000"/>
          </a:xfrm>
        </p:spPr>
        <p:txBody>
          <a:bodyPr/>
          <a:lstStyle/>
          <a:p>
            <a:r>
              <a:rPr lang="en-GB" dirty="0" smtClean="0"/>
              <a:t>Suggested roles for schools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39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Support for Learning </a:t>
            </a:r>
            <a:r>
              <a:rPr lang="en-GB" dirty="0"/>
              <a:t>C</a:t>
            </a:r>
            <a:r>
              <a:rPr lang="en-GB" dirty="0" smtClean="0"/>
              <a:t>o-ordinator</a:t>
            </a:r>
          </a:p>
          <a:p>
            <a:r>
              <a:rPr lang="en-GB" dirty="0" smtClean="0"/>
              <a:t>Communication Champion</a:t>
            </a:r>
          </a:p>
          <a:p>
            <a:r>
              <a:rPr lang="en-GB" dirty="0" smtClean="0"/>
              <a:t>Teachers</a:t>
            </a:r>
          </a:p>
          <a:p>
            <a:r>
              <a:rPr lang="en-GB" dirty="0" smtClean="0"/>
              <a:t>Communication Assistant</a:t>
            </a:r>
          </a:p>
          <a:p>
            <a:r>
              <a:rPr lang="en-GB" dirty="0" smtClean="0"/>
              <a:t>Communication Partners</a:t>
            </a:r>
          </a:p>
          <a:p>
            <a:r>
              <a:rPr lang="en-GB" dirty="0" smtClean="0"/>
              <a:t>Technical Support Assistant</a:t>
            </a:r>
          </a:p>
          <a:p>
            <a:endParaRPr lang="en-GB" dirty="0"/>
          </a:p>
          <a:p>
            <a:r>
              <a:rPr lang="en-GB" dirty="0" smtClean="0"/>
              <a:t>Plus roles for outreach teachers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9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Informing and Profiling AAC Knowledge and Skills (IP</a:t>
            </a:r>
            <a:r>
              <a:rPr lang="en-GB" b="1" i="1" dirty="0" smtClean="0"/>
              <a:t>AAC</a:t>
            </a:r>
            <a:r>
              <a:rPr lang="en-GB" dirty="0" smtClean="0"/>
              <a:t>KS)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110154"/>
            <a:ext cx="8229600" cy="4525963"/>
          </a:xfrm>
        </p:spPr>
        <p:txBody>
          <a:bodyPr/>
          <a:lstStyle/>
          <a:p>
            <a:r>
              <a:rPr lang="en-GB" dirty="0" smtClean="0"/>
              <a:t>Published by NHS Education for Scotland in January 2014</a:t>
            </a:r>
          </a:p>
          <a:p>
            <a:r>
              <a:rPr lang="en-GB" dirty="0" smtClean="0"/>
              <a:t>Supporting the learning and development of people working with individuals who use </a:t>
            </a:r>
            <a:r>
              <a:rPr lang="en-GB" dirty="0" err="1" smtClean="0"/>
              <a:t>AAC</a:t>
            </a:r>
            <a:endParaRPr lang="en-GB" dirty="0" smtClean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tinyurl.com/ipaacks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082" r="11778"/>
          <a:stretch/>
        </p:blipFill>
        <p:spPr>
          <a:xfrm>
            <a:off x="2807804" y="1494532"/>
            <a:ext cx="3528392" cy="25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values and commitments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Working in partnership</a:t>
            </a:r>
          </a:p>
          <a:p>
            <a:r>
              <a:rPr lang="en-GB" dirty="0" smtClean="0"/>
              <a:t>Respecting diversity</a:t>
            </a:r>
          </a:p>
          <a:p>
            <a:r>
              <a:rPr lang="en-GB" dirty="0" smtClean="0"/>
              <a:t>Challenging inequality</a:t>
            </a:r>
          </a:p>
          <a:p>
            <a:r>
              <a:rPr lang="en-GB" dirty="0" smtClean="0"/>
              <a:t>Promoting opportunity</a:t>
            </a:r>
          </a:p>
          <a:p>
            <a:r>
              <a:rPr lang="en-GB" dirty="0" smtClean="0"/>
              <a:t>Promoting inclusion and participation</a:t>
            </a:r>
          </a:p>
          <a:p>
            <a:r>
              <a:rPr lang="en-GB" dirty="0" smtClean="0"/>
              <a:t>Promoting emotional, psychological and physical wellbeing</a:t>
            </a:r>
          </a:p>
          <a:p>
            <a:r>
              <a:rPr lang="en-GB" dirty="0" smtClean="0"/>
              <a:t>Promoting positive interaction</a:t>
            </a:r>
          </a:p>
        </p:txBody>
      </p:sp>
    </p:spTree>
    <p:extLst>
      <p:ext uri="{BB962C8B-B14F-4D97-AF65-F5344CB8AC3E}">
        <p14:creationId xmlns:p14="http://schemas.microsoft.com/office/powerpoint/2010/main" val="10968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AAC Specific Strands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Identifying need</a:t>
            </a:r>
          </a:p>
          <a:p>
            <a:r>
              <a:rPr lang="en-GB" dirty="0" smtClean="0"/>
              <a:t>AAC assessment</a:t>
            </a:r>
          </a:p>
          <a:p>
            <a:r>
              <a:rPr lang="en-GB" dirty="0" smtClean="0"/>
              <a:t>Implementation</a:t>
            </a:r>
          </a:p>
          <a:p>
            <a:r>
              <a:rPr lang="en-GB" dirty="0" smtClean="0"/>
              <a:t>Review</a:t>
            </a:r>
          </a:p>
          <a:p>
            <a:r>
              <a:rPr lang="en-GB" dirty="0" smtClean="0"/>
              <a:t>Technology – preparation, adaptation and integration</a:t>
            </a:r>
          </a:p>
          <a:p>
            <a:r>
              <a:rPr lang="en-GB" dirty="0" smtClean="0"/>
              <a:t>Technology – management of resources</a:t>
            </a:r>
          </a:p>
          <a:p>
            <a:r>
              <a:rPr lang="en-GB" dirty="0" smtClean="0"/>
              <a:t>AAC Leadership</a:t>
            </a:r>
          </a:p>
          <a:p>
            <a:r>
              <a:rPr lang="en-GB" dirty="0" smtClean="0"/>
              <a:t>Facilitating AAC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2792" t="42482" r="10677" b="12130"/>
          <a:stretch/>
        </p:blipFill>
        <p:spPr bwMode="auto">
          <a:xfrm>
            <a:off x="438727" y="620688"/>
            <a:ext cx="822960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12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teachers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574" t="12054" r="9153" b="16655"/>
          <a:stretch/>
        </p:blipFill>
        <p:spPr bwMode="auto">
          <a:xfrm>
            <a:off x="2299488" y="1600200"/>
            <a:ext cx="4545024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19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Teachers with an AAC user </a:t>
            </a:r>
            <a:br>
              <a:rPr lang="en-GB" dirty="0" smtClean="0"/>
            </a:br>
            <a:r>
              <a:rPr lang="en-GB" dirty="0" smtClean="0"/>
              <a:t>in their class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1595" t="11862" r="11354" b="16844"/>
          <a:stretch/>
        </p:blipFill>
        <p:spPr bwMode="auto">
          <a:xfrm>
            <a:off x="2308392" y="1600200"/>
            <a:ext cx="4527216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4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Forth Valley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12"/>
            <a:ext cx="4743040" cy="68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96" y="3212976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6114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for learning co-ordinator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5267" t="17581" r="7627" b="11301"/>
          <a:stretch/>
        </p:blipFill>
        <p:spPr bwMode="auto">
          <a:xfrm>
            <a:off x="2300602" y="1600200"/>
            <a:ext cx="4542796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31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champion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508" t="13994" r="12109" b="13930"/>
          <a:stretch/>
        </p:blipFill>
        <p:spPr bwMode="auto">
          <a:xfrm>
            <a:off x="2319921" y="1600200"/>
            <a:ext cx="4504157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4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assistant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9576" t="12340" r="3827" b="17137"/>
          <a:stretch/>
        </p:blipFill>
        <p:spPr bwMode="auto">
          <a:xfrm>
            <a:off x="2301855" y="1600200"/>
            <a:ext cx="454029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71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ICT </a:t>
            </a:r>
            <a:r>
              <a:rPr lang="en-GB" dirty="0"/>
              <a:t>o</a:t>
            </a:r>
            <a:r>
              <a:rPr lang="en-GB" dirty="0" smtClean="0"/>
              <a:t>utreach teacher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5600" t="13394" r="7720" b="15757"/>
          <a:stretch/>
        </p:blipFill>
        <p:spPr bwMode="auto">
          <a:xfrm>
            <a:off x="2308986" y="1600200"/>
            <a:ext cx="4526027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56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and skills factsheets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7375" t="16367" r="50782" b="8554"/>
          <a:stretch/>
        </p:blipFill>
        <p:spPr bwMode="auto">
          <a:xfrm>
            <a:off x="1837766" y="1196752"/>
            <a:ext cx="315301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7382" t="17561" r="50465" b="6824"/>
          <a:stretch/>
        </p:blipFill>
        <p:spPr bwMode="auto">
          <a:xfrm>
            <a:off x="2428126" y="1844824"/>
            <a:ext cx="3440018" cy="4685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6922" t="16668" r="50172" b="7493"/>
          <a:stretch/>
        </p:blipFill>
        <p:spPr bwMode="auto">
          <a:xfrm>
            <a:off x="3301860" y="2636912"/>
            <a:ext cx="3286364" cy="4598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6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and skills factsheets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Suggested best practice for schools and outreach staff</a:t>
            </a:r>
          </a:p>
          <a:p>
            <a:r>
              <a:rPr lang="en-GB" dirty="0" smtClean="0"/>
              <a:t>Helps to identify appropriate staff to support AAC users</a:t>
            </a:r>
          </a:p>
          <a:p>
            <a:r>
              <a:rPr lang="en-GB" dirty="0" smtClean="0"/>
              <a:t>Identify professional development priorities</a:t>
            </a:r>
          </a:p>
          <a:p>
            <a:r>
              <a:rPr lang="en-GB" dirty="0" smtClean="0"/>
              <a:t>Gives clarity to each person’s role.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9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and skills factsheets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021"/>
              </p:ext>
            </p:extLst>
          </p:nvPr>
        </p:nvGraphicFramePr>
        <p:xfrm>
          <a:off x="395536" y="1772815"/>
          <a:ext cx="8291264" cy="41044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5439"/>
                <a:gridCol w="1744422"/>
                <a:gridCol w="1685878"/>
                <a:gridCol w="2071900"/>
                <a:gridCol w="2203625"/>
              </a:tblGrid>
              <a:tr h="43729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AAC SPECIFIC KNOWLEDGE AND SKILLS:  IDENTIFYING NEED</a:t>
                      </a:r>
                      <a:endParaRPr lang="en-GB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9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 level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Bold"/>
                        </a:rPr>
                        <a:t>Outcome for the person using AAC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Bold"/>
                        </a:rPr>
                        <a:t>AAC specific capability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Bold"/>
                        </a:rPr>
                        <a:t>What workers know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Bold"/>
                        </a:rPr>
                        <a:t>What workers are able to do (skills)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Bold"/>
                        </a:rPr>
                        <a:t>People recognise when I am having problems with my communication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Light"/>
                        </a:rPr>
                        <a:t>Identifying a communication support need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Light"/>
                        </a:rPr>
                        <a:t>Aware of typical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Semibold"/>
                        </a:rPr>
                        <a:t>language and communication development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Light"/>
                        </a:rPr>
                        <a:t>and abilities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yriadPro-Light"/>
                        </a:rPr>
                        <a:t>Recognise when someone has communication support needs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7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Suggested roles </a:t>
            </a:r>
            <a:r>
              <a:rPr lang="en-GB" b="1" dirty="0" smtClean="0"/>
              <a:t>for</a:t>
            </a:r>
            <a:br>
              <a:rPr lang="en-GB" b="1" dirty="0" smtClean="0"/>
            </a:br>
            <a:r>
              <a:rPr lang="en-GB" b="1" dirty="0" smtClean="0"/>
              <a:t>communication </a:t>
            </a:r>
            <a:r>
              <a:rPr lang="en-GB" b="1" dirty="0"/>
              <a:t>assistants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Support </a:t>
            </a:r>
            <a:r>
              <a:rPr lang="en-GB" dirty="0" err="1"/>
              <a:t>AAC</a:t>
            </a:r>
            <a:r>
              <a:rPr lang="en-GB" dirty="0"/>
              <a:t> Users with challenges in communication.</a:t>
            </a:r>
          </a:p>
          <a:p>
            <a:pPr lvl="0"/>
            <a:r>
              <a:rPr lang="en-GB" dirty="0" smtClean="0"/>
              <a:t>Help </a:t>
            </a:r>
            <a:r>
              <a:rPr lang="en-GB" dirty="0"/>
              <a:t>the </a:t>
            </a:r>
            <a:r>
              <a:rPr lang="en-GB" dirty="0" err="1"/>
              <a:t>AAC</a:t>
            </a:r>
            <a:r>
              <a:rPr lang="en-GB" dirty="0"/>
              <a:t> user to produce appropriate messages.</a:t>
            </a:r>
          </a:p>
          <a:p>
            <a:pPr lvl="0"/>
            <a:r>
              <a:rPr lang="en-GB" dirty="0"/>
              <a:t>Prompt the </a:t>
            </a:r>
            <a:r>
              <a:rPr lang="en-GB" dirty="0" err="1"/>
              <a:t>AAC</a:t>
            </a:r>
            <a:r>
              <a:rPr lang="en-GB" dirty="0"/>
              <a:t> user.</a:t>
            </a:r>
          </a:p>
          <a:p>
            <a:pPr lvl="0"/>
            <a:r>
              <a:rPr lang="en-GB" dirty="0"/>
              <a:t>Attend training on programming and using devices used by individual users.</a:t>
            </a:r>
          </a:p>
          <a:p>
            <a:pPr lvl="0"/>
            <a:r>
              <a:rPr lang="en-GB" dirty="0"/>
              <a:t>Assist with the production of personalised communication resources for pupils.</a:t>
            </a:r>
          </a:p>
          <a:p>
            <a:pPr lvl="0"/>
            <a:r>
              <a:rPr lang="en-GB" dirty="0"/>
              <a:t>Program and customise the device for the user e.g. by adding vocabulary.</a:t>
            </a:r>
          </a:p>
          <a:p>
            <a:pPr lvl="0"/>
            <a:r>
              <a:rPr lang="en-GB" dirty="0" smtClean="0"/>
              <a:t>Maintain </a:t>
            </a:r>
            <a:r>
              <a:rPr lang="en-GB" dirty="0"/>
              <a:t>hygiene of devices.</a:t>
            </a:r>
          </a:p>
          <a:p>
            <a:r>
              <a:rPr lang="en-GB" dirty="0"/>
              <a:t>Report faults to the technical support assistant.</a:t>
            </a:r>
          </a:p>
        </p:txBody>
      </p:sp>
    </p:spTree>
    <p:extLst>
      <p:ext uri="{BB962C8B-B14F-4D97-AF65-F5344CB8AC3E}">
        <p14:creationId xmlns:p14="http://schemas.microsoft.com/office/powerpoint/2010/main" val="21245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Boards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6" t="11769" r="4179" b="10272"/>
          <a:stretch/>
        </p:blipFill>
        <p:spPr>
          <a:xfrm>
            <a:off x="656383" y="1196752"/>
            <a:ext cx="7831234" cy="5256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004" y="6417875"/>
            <a:ext cx="769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CALL Scotland / NHS Education for Scotland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8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4" t="7984" r="2507" b="12127"/>
          <a:stretch/>
        </p:blipFill>
        <p:spPr>
          <a:xfrm>
            <a:off x="1041777" y="1457545"/>
            <a:ext cx="706044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004" y="6417875"/>
            <a:ext cx="769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CALL Scotland / NHS Education for Scotland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2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33" y="665993"/>
            <a:ext cx="5634979" cy="487520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8971"/>
            <a:ext cx="1288133" cy="1288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775" y="4973260"/>
            <a:ext cx="1917204" cy="1135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2453220"/>
            <a:ext cx="2581837" cy="6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9" t="19090" r="1908" b="22517"/>
          <a:stretch/>
        </p:blipFill>
        <p:spPr>
          <a:xfrm>
            <a:off x="251520" y="1417638"/>
            <a:ext cx="8716989" cy="4176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004" y="6417875"/>
            <a:ext cx="769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CALL Scotland / NHS Education for Scotland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7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Symbolised schools resources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92" t="12799" r="52365" b="20521"/>
          <a:stretch/>
        </p:blipFill>
        <p:spPr bwMode="auto">
          <a:xfrm>
            <a:off x="2627784" y="1427836"/>
            <a:ext cx="4032448" cy="4698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2004" y="6417875"/>
            <a:ext cx="769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FAACT</a:t>
            </a:r>
            <a:r>
              <a:rPr lang="en-GB" dirty="0" smtClean="0"/>
              <a:t>, Fife 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Symbolised schools resources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53815" t="12798" r="6413" b="13375"/>
          <a:stretch/>
        </p:blipFill>
        <p:spPr bwMode="auto">
          <a:xfrm>
            <a:off x="2806162" y="1124744"/>
            <a:ext cx="3468104" cy="5217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004" y="6417875"/>
            <a:ext cx="769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FAACT</a:t>
            </a:r>
            <a:r>
              <a:rPr lang="en-GB" dirty="0" smtClean="0"/>
              <a:t>, Fife 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8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Symbolised schools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0" t="11681" r="12785" b="9152"/>
          <a:stretch/>
        </p:blipFill>
        <p:spPr>
          <a:xfrm>
            <a:off x="1259632" y="1666937"/>
            <a:ext cx="6264696" cy="460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004" y="6417875"/>
            <a:ext cx="769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FAACT</a:t>
            </a:r>
            <a:r>
              <a:rPr lang="en-GB" dirty="0" smtClean="0"/>
              <a:t>, Fife 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39" y="332656"/>
            <a:ext cx="8229600" cy="1143000"/>
          </a:xfrm>
        </p:spPr>
        <p:txBody>
          <a:bodyPr/>
          <a:lstStyle/>
          <a:p>
            <a:r>
              <a:rPr lang="en-GB" dirty="0" smtClean="0"/>
              <a:t>Summary of pack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CPD</a:t>
            </a:r>
            <a:r>
              <a:rPr lang="en-GB" dirty="0" smtClean="0"/>
              <a:t> resources for staff </a:t>
            </a:r>
          </a:p>
          <a:p>
            <a:r>
              <a:rPr lang="en-GB" dirty="0" smtClean="0"/>
              <a:t>First steps for schools when a pupil with communication difficulties is enrolled</a:t>
            </a:r>
          </a:p>
          <a:p>
            <a:r>
              <a:rPr lang="en-GB" dirty="0" smtClean="0"/>
              <a:t>Education rationale linked to teacher standards, inspection framework and curriculum</a:t>
            </a:r>
          </a:p>
          <a:p>
            <a:r>
              <a:rPr lang="en-GB" dirty="0"/>
              <a:t>Suggested roles for school staff with knowledge and skills mapped to </a:t>
            </a:r>
            <a:r>
              <a:rPr lang="en-GB" dirty="0" err="1"/>
              <a:t>IPAACKS</a:t>
            </a:r>
            <a:endParaRPr lang="en-GB" dirty="0"/>
          </a:p>
          <a:p>
            <a:r>
              <a:rPr lang="en-GB" dirty="0" smtClean="0"/>
              <a:t>Exemplar materials including communication boards and a pack to symbolise the school environment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417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final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Designed as local guidance for Forth Valley</a:t>
            </a:r>
          </a:p>
          <a:p>
            <a:r>
              <a:rPr lang="en-GB" dirty="0" smtClean="0"/>
              <a:t>Intended to raise capacity within schools to support pupils with communication support needs, as a legacy of A Right to Speak</a:t>
            </a:r>
          </a:p>
          <a:p>
            <a:r>
              <a:rPr lang="en-GB" dirty="0" smtClean="0"/>
              <a:t>Happy to share the resources for you to adapt for your local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0956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Schools pack can be requested from: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/>
              <a:t/>
            </a:r>
            <a:br>
              <a:rPr lang="en-GB" sz="6000" b="1" dirty="0"/>
            </a:br>
            <a:r>
              <a:rPr lang="en-GB" dirty="0" smtClean="0"/>
              <a:t>aac@stirling.gov.uk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 (2013)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Falkirk - 157,140</a:t>
            </a:r>
          </a:p>
          <a:p>
            <a:r>
              <a:rPr lang="en-GB" dirty="0" smtClean="0"/>
              <a:t>Stirling - 91,260</a:t>
            </a:r>
          </a:p>
          <a:p>
            <a:r>
              <a:rPr lang="en-GB" dirty="0" smtClean="0"/>
              <a:t>Clackmannanshire - 51,280 </a:t>
            </a:r>
          </a:p>
          <a:p>
            <a:endParaRPr lang="en-GB" dirty="0"/>
          </a:p>
          <a:p>
            <a:r>
              <a:rPr lang="en-GB" dirty="0" smtClean="0"/>
              <a:t>Forth Valley 300,580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2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52935"/>
            <a:ext cx="4896544" cy="4781128"/>
          </a:xfrm>
        </p:spPr>
        <p:txBody>
          <a:bodyPr>
            <a:normAutofit/>
          </a:bodyPr>
          <a:lstStyle/>
          <a:p>
            <a:r>
              <a:rPr lang="en-GB" dirty="0" smtClean="0"/>
              <a:t>The Scottish Government launched the Right to Speak initiative in 2012 to improve services to users of </a:t>
            </a:r>
            <a:r>
              <a:rPr lang="en-GB" dirty="0">
                <a:latin typeface="+mj-lt"/>
              </a:rPr>
              <a:t>Augmentative and Alternative Communication </a:t>
            </a:r>
            <a:r>
              <a:rPr lang="en-GB" dirty="0"/>
              <a:t>(</a:t>
            </a:r>
            <a:r>
              <a:rPr lang="en-GB" dirty="0" err="1"/>
              <a:t>AAC</a:t>
            </a:r>
            <a:r>
              <a:rPr lang="en-GB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90" t="9642" r="33397" b="5704"/>
          <a:stretch/>
        </p:blipFill>
        <p:spPr>
          <a:xfrm>
            <a:off x="5652120" y="1421252"/>
            <a:ext cx="3334243" cy="4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Forth Valley Right to Speak Partnership was formed including professionals from NHS, Education and Social Work</a:t>
            </a:r>
          </a:p>
          <a:p>
            <a:r>
              <a:rPr lang="en-GB" dirty="0" smtClean="0"/>
              <a:t>Remit to leave a legacy of improved services for AAC users when A Right to Speak initiative ends in March 2015</a:t>
            </a:r>
          </a:p>
          <a:p>
            <a:r>
              <a:rPr lang="en-GB" dirty="0" smtClean="0"/>
              <a:t>Unlike some areas of Scotland, Forth Valley does not have a central AAC 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/>
          <p:cNvSpPr/>
          <p:nvPr/>
        </p:nvSpPr>
        <p:spPr>
          <a:xfrm rot="1576034">
            <a:off x="3124952" y="316523"/>
            <a:ext cx="360040" cy="21602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19776" r="31855" b="9142"/>
          <a:stretch/>
        </p:blipFill>
        <p:spPr bwMode="auto">
          <a:xfrm rot="426732">
            <a:off x="3007990" y="592605"/>
            <a:ext cx="3671248" cy="519979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19776" r="31855" b="9142"/>
          <a:stretch/>
        </p:blipFill>
        <p:spPr bwMode="auto">
          <a:xfrm rot="426732">
            <a:off x="2791966" y="736623"/>
            <a:ext cx="3671248" cy="519979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V="1">
            <a:off x="3082678" y="312753"/>
            <a:ext cx="216024" cy="1440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9" t="19403" r="31820" b="9888"/>
          <a:stretch/>
        </p:blipFill>
        <p:spPr bwMode="auto">
          <a:xfrm rot="417111">
            <a:off x="2785928" y="737491"/>
            <a:ext cx="3663611" cy="5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AAC matters to schools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pupil with communication difficulties could enrol </a:t>
            </a:r>
            <a:r>
              <a:rPr lang="en-GB" b="1" dirty="0" smtClean="0">
                <a:solidFill>
                  <a:srgbClr val="FF0000"/>
                </a:solidFill>
              </a:rPr>
              <a:t>at any time</a:t>
            </a:r>
          </a:p>
          <a:p>
            <a:r>
              <a:rPr lang="en-GB" dirty="0" smtClean="0"/>
              <a:t>It’s </a:t>
            </a:r>
            <a:r>
              <a:rPr lang="en-GB" b="1" dirty="0" smtClean="0">
                <a:solidFill>
                  <a:schemeClr val="tx2"/>
                </a:solidFill>
              </a:rPr>
              <a:t>already the responsibility of schools </a:t>
            </a:r>
            <a:r>
              <a:rPr lang="en-GB" dirty="0" smtClean="0"/>
              <a:t>to support pupils with communication difficulties</a:t>
            </a:r>
          </a:p>
          <a:p>
            <a:pPr lvl="1"/>
            <a:r>
              <a:rPr lang="en-GB" dirty="0" smtClean="0"/>
              <a:t>Education (Additional Support for Learning) (Scotland) Acts 2004 and 2009</a:t>
            </a:r>
          </a:p>
          <a:p>
            <a:pPr lvl="1"/>
            <a:r>
              <a:rPr lang="en-GB" dirty="0" smtClean="0"/>
              <a:t>Getting it Right for Every Child</a:t>
            </a:r>
          </a:p>
          <a:p>
            <a:pPr lvl="1"/>
            <a:r>
              <a:rPr lang="en-GB" dirty="0" smtClean="0"/>
              <a:t>A Curriculum for Excellence</a:t>
            </a:r>
          </a:p>
          <a:p>
            <a:pPr lvl="1"/>
            <a:r>
              <a:rPr lang="en-GB" dirty="0" smtClean="0"/>
              <a:t>How Good Is Our School?  Quality indicators</a:t>
            </a:r>
          </a:p>
          <a:p>
            <a:pPr lvl="1"/>
            <a:r>
              <a:rPr lang="en-GB" dirty="0" smtClean="0"/>
              <a:t>GTCS Professional Standards for Teachers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1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1175</Words>
  <Application>Microsoft Office PowerPoint</Application>
  <PresentationFormat>On-screen Show (4:3)</PresentationFormat>
  <Paragraphs>211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Rounded MT Bold</vt:lpstr>
      <vt:lpstr>Calibri</vt:lpstr>
      <vt:lpstr>MyriadPro-Bold</vt:lpstr>
      <vt:lpstr>MyriadPro-Light</vt:lpstr>
      <vt:lpstr>MyriadPro-Semibold</vt:lpstr>
      <vt:lpstr>Times New Roman</vt:lpstr>
      <vt:lpstr>Office Theme</vt:lpstr>
      <vt:lpstr>A Right to Speak Supporting pupils with communication difficulties</vt:lpstr>
      <vt:lpstr>    Schools pack can be requested from:  aac@stirling.gov.uk</vt:lpstr>
      <vt:lpstr>PowerPoint Presentation</vt:lpstr>
      <vt:lpstr>PowerPoint Presentation</vt:lpstr>
      <vt:lpstr>Population (2013)</vt:lpstr>
      <vt:lpstr>Background</vt:lpstr>
      <vt:lpstr>Background</vt:lpstr>
      <vt:lpstr>PowerPoint Presentation</vt:lpstr>
      <vt:lpstr>Why AAC matters to schools</vt:lpstr>
      <vt:lpstr>General Teaching Council for Scotland Standards for Teacher Registration </vt:lpstr>
      <vt:lpstr>A Curriculum for Excellence</vt:lpstr>
      <vt:lpstr>How Good is Our School? Reflective Questions for Self Evaluation</vt:lpstr>
      <vt:lpstr>Difficulties faced by schools</vt:lpstr>
      <vt:lpstr>Bringing together good practice</vt:lpstr>
      <vt:lpstr>Schools Pack Sections</vt:lpstr>
      <vt:lpstr>Training videos www.aacscotland.org.uk</vt:lpstr>
      <vt:lpstr>PowerPoint Presentation</vt:lpstr>
      <vt:lpstr>Further reading</vt:lpstr>
      <vt:lpstr>Further reading</vt:lpstr>
      <vt:lpstr>What to do when a pupil with communication difficulties is enrolled</vt:lpstr>
      <vt:lpstr>Checklist</vt:lpstr>
      <vt:lpstr>Information on AAC Assessments</vt:lpstr>
      <vt:lpstr>Suggested roles for schools</vt:lpstr>
      <vt:lpstr>Informing and Profiling AAC Knowledge and Skills (IPAACKS)</vt:lpstr>
      <vt:lpstr>Core values and commitments</vt:lpstr>
      <vt:lpstr>AAC Specific Strands</vt:lpstr>
      <vt:lpstr>PowerPoint Presentation</vt:lpstr>
      <vt:lpstr>All teachers</vt:lpstr>
      <vt:lpstr>Teachers with an AAC user  in their class</vt:lpstr>
      <vt:lpstr>Support for learning co-ordinator</vt:lpstr>
      <vt:lpstr>Communication champion</vt:lpstr>
      <vt:lpstr>Communication assistant</vt:lpstr>
      <vt:lpstr>ICT outreach teacher</vt:lpstr>
      <vt:lpstr>Knowledge and skills factsheets</vt:lpstr>
      <vt:lpstr>Knowledge and skills factsheets</vt:lpstr>
      <vt:lpstr>Knowledge and skills factsheets</vt:lpstr>
      <vt:lpstr>Suggested roles for communication assistants </vt:lpstr>
      <vt:lpstr>Communication Boards</vt:lpstr>
      <vt:lpstr>Communication Boards</vt:lpstr>
      <vt:lpstr>Communication Boards</vt:lpstr>
      <vt:lpstr>Symbolised schools resources</vt:lpstr>
      <vt:lpstr>Symbolised schools resources</vt:lpstr>
      <vt:lpstr>Symbolised schools resources</vt:lpstr>
      <vt:lpstr>Summary of pack contents</vt:lpstr>
      <vt:lpstr>Some final points</vt:lpstr>
      <vt:lpstr>    Schools pack can be requested from:  aac@stirling.gov.uk</vt:lpstr>
    </vt:vector>
  </TitlesOfParts>
  <Company>Stirling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new schools pack</dc:title>
  <dc:creator>fletcherd60s</dc:creator>
  <cp:lastModifiedBy>fletcherd60s</cp:lastModifiedBy>
  <cp:revision>103</cp:revision>
  <cp:lastPrinted>2014-06-06T13:57:21Z</cp:lastPrinted>
  <dcterms:created xsi:type="dcterms:W3CDTF">2014-04-25T11:07:34Z</dcterms:created>
  <dcterms:modified xsi:type="dcterms:W3CDTF">2014-11-06T14:48:16Z</dcterms:modified>
</cp:coreProperties>
</file>