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77" r:id="rId7"/>
    <p:sldId id="263" r:id="rId8"/>
    <p:sldId id="278" r:id="rId9"/>
    <p:sldId id="261" r:id="rId10"/>
    <p:sldId id="274" r:id="rId11"/>
    <p:sldId id="270" r:id="rId12"/>
    <p:sldId id="266" r:id="rId13"/>
    <p:sldId id="271" r:id="rId14"/>
    <p:sldId id="268" r:id="rId15"/>
    <p:sldId id="275" r:id="rId16"/>
    <p:sldId id="267" r:id="rId17"/>
    <p:sldId id="269" r:id="rId18"/>
    <p:sldId id="273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4BA-8E58-4BEC-822C-6FC33394B267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8F35-F4E1-431D-8917-FAE4D927F95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845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4BA-8E58-4BEC-822C-6FC33394B267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8F35-F4E1-431D-8917-FAE4D927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019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4BA-8E58-4BEC-822C-6FC33394B267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8F35-F4E1-431D-8917-FAE4D927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9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4BA-8E58-4BEC-822C-6FC33394B267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8F35-F4E1-431D-8917-FAE4D927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116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4BA-8E58-4BEC-822C-6FC33394B267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8F35-F4E1-431D-8917-FAE4D927F950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4024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4BA-8E58-4BEC-822C-6FC33394B267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8F35-F4E1-431D-8917-FAE4D927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709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4BA-8E58-4BEC-822C-6FC33394B267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8F35-F4E1-431D-8917-FAE4D927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40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4BA-8E58-4BEC-822C-6FC33394B267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8F35-F4E1-431D-8917-FAE4D927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50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4BA-8E58-4BEC-822C-6FC33394B267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8F35-F4E1-431D-8917-FAE4D927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03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BF204BA-8E58-4BEC-822C-6FC33394B267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C108F35-F4E1-431D-8917-FAE4D927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204BA-8E58-4BEC-822C-6FC33394B267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08F35-F4E1-431D-8917-FAE4D927F9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17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F204BA-8E58-4BEC-822C-6FC33394B267}" type="datetimeFigureOut">
              <a:rPr lang="en-GB" smtClean="0"/>
              <a:t>14/09/2014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C108F35-F4E1-431D-8917-FAE4D927F950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61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.O&#8217;Neill@shu.ac.uk" TargetMode="External"/><Relationship Id="rId2" Type="http://schemas.openxmlformats.org/officeDocument/2006/relationships/hyperlink" Target="mailto:Jack@e-g-c.co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Improving Privacy in Communication Aids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Jack Browne, </a:t>
            </a:r>
            <a:r>
              <a:rPr lang="en-GB" dirty="0" err="1" smtClean="0"/>
              <a:t>Mcomp</a:t>
            </a:r>
            <a:r>
              <a:rPr lang="en-GB" dirty="0" smtClean="0"/>
              <a:t> – </a:t>
            </a:r>
            <a:r>
              <a:rPr lang="en-GB" i="1" dirty="0" smtClean="0">
                <a:hlinkClick r:id="rId2"/>
              </a:rPr>
              <a:t>Jack@e-g-c.co.uk</a:t>
            </a:r>
            <a:endParaRPr lang="en-GB" i="1" dirty="0" smtClean="0"/>
          </a:p>
          <a:p>
            <a:r>
              <a:rPr lang="en-GB" dirty="0" err="1" smtClean="0"/>
              <a:t>Dr.</a:t>
            </a:r>
            <a:r>
              <a:rPr lang="en-GB" dirty="0" smtClean="0"/>
              <a:t> Peter O’Neill, PHD – </a:t>
            </a:r>
            <a:r>
              <a:rPr lang="en-GB" i="1" dirty="0" smtClean="0">
                <a:hlinkClick r:id="rId3"/>
              </a:rPr>
              <a:t>P.O’Neill@shu.ac.uk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5144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Input of Information -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Common problem in many areas</a:t>
            </a:r>
          </a:p>
          <a:p>
            <a:pPr lvl="1"/>
            <a:r>
              <a:rPr lang="en-GB" sz="1800" dirty="0" smtClean="0"/>
              <a:t>Mobile computing</a:t>
            </a:r>
          </a:p>
          <a:p>
            <a:pPr lvl="1"/>
            <a:r>
              <a:rPr lang="en-GB" dirty="0" smtClean="0"/>
              <a:t>Public kiosks</a:t>
            </a:r>
          </a:p>
          <a:p>
            <a:pPr lvl="1"/>
            <a:r>
              <a:rPr lang="en-GB" sz="1800" dirty="0" smtClean="0"/>
              <a:t>ATMs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  <a:p>
            <a:r>
              <a:rPr lang="en-GB" sz="2400" dirty="0" smtClean="0"/>
              <a:t>Solution: Physical Privacy Filters</a:t>
            </a:r>
          </a:p>
          <a:p>
            <a:pPr lvl="1"/>
            <a:r>
              <a:rPr lang="en-GB" sz="2200" dirty="0" smtClean="0"/>
              <a:t>Applied over the screen as a film</a:t>
            </a:r>
          </a:p>
          <a:p>
            <a:pPr lvl="1"/>
            <a:r>
              <a:rPr lang="en-GB" sz="2000" dirty="0" smtClean="0"/>
              <a:t>Only allow viewing from a perpendicular angle</a:t>
            </a:r>
          </a:p>
          <a:p>
            <a:pPr lvl="1"/>
            <a:r>
              <a:rPr lang="en-GB" sz="2000" dirty="0" smtClean="0"/>
              <a:t>Side, top &amp; bottom view obscured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9" y="1845734"/>
            <a:ext cx="31051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9" y="3970233"/>
            <a:ext cx="3105150" cy="207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35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Privacy Filters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Advantages</a:t>
            </a:r>
          </a:p>
          <a:p>
            <a:pPr lvl="1"/>
            <a:r>
              <a:rPr lang="en-GB" sz="2200" dirty="0" smtClean="0"/>
              <a:t>Cheap to produce</a:t>
            </a:r>
          </a:p>
          <a:p>
            <a:pPr lvl="1"/>
            <a:r>
              <a:rPr lang="en-GB" sz="2200" dirty="0" smtClean="0"/>
              <a:t>Easy to use</a:t>
            </a:r>
          </a:p>
          <a:p>
            <a:pPr lvl="1"/>
            <a:r>
              <a:rPr lang="en-GB" sz="2200" dirty="0" smtClean="0"/>
              <a:t>Adaptable to many devices</a:t>
            </a:r>
          </a:p>
          <a:p>
            <a:pPr lvl="1"/>
            <a:r>
              <a:rPr lang="en-GB" sz="2200" dirty="0" smtClean="0"/>
              <a:t>Can be retro-fitted</a:t>
            </a:r>
          </a:p>
          <a:p>
            <a:pPr lvl="1"/>
            <a:endParaRPr lang="en-GB" sz="2200" dirty="0" smtClean="0"/>
          </a:p>
          <a:p>
            <a:r>
              <a:rPr lang="en-GB" sz="2400" dirty="0" smtClean="0"/>
              <a:t>Disadvantages</a:t>
            </a:r>
          </a:p>
          <a:p>
            <a:pPr lvl="1"/>
            <a:r>
              <a:rPr lang="en-GB" sz="2200" dirty="0" smtClean="0"/>
              <a:t>Filters sometimes fall off</a:t>
            </a:r>
          </a:p>
          <a:p>
            <a:pPr lvl="1"/>
            <a:r>
              <a:rPr lang="en-GB" sz="2200" dirty="0" smtClean="0"/>
              <a:t>What if the screen angle is knocked and user has physical disability</a:t>
            </a:r>
            <a:r>
              <a:rPr lang="en-GB" sz="2200" dirty="0" smtClean="0"/>
              <a:t>?</a:t>
            </a:r>
            <a:endParaRPr lang="en-GB" sz="2200" dirty="0" smtClean="0"/>
          </a:p>
        </p:txBody>
      </p:sp>
    </p:spTree>
    <p:extLst>
      <p:ext uri="{BB962C8B-B14F-4D97-AF65-F5344CB8AC3E}">
        <p14:creationId xmlns:p14="http://schemas.microsoft.com/office/powerpoint/2010/main" val="1789542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Based Privacy Filters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Laptop with privacy mode – Dell (2008)</a:t>
            </a:r>
          </a:p>
          <a:p>
            <a:pPr lvl="1"/>
            <a:r>
              <a:rPr lang="en-GB" sz="2000" dirty="0" smtClean="0"/>
              <a:t>Turned on/off instantly </a:t>
            </a:r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  <a:p>
            <a:pPr lvl="1"/>
            <a:r>
              <a:rPr lang="en-GB" sz="2000" dirty="0" smtClean="0"/>
              <a:t>Cost ~£83.50</a:t>
            </a:r>
          </a:p>
          <a:p>
            <a:pPr lvl="1"/>
            <a:r>
              <a:rPr lang="en-GB" sz="2000" dirty="0" smtClean="0"/>
              <a:t>Small in comparison to cost of advanced communication aids</a:t>
            </a:r>
            <a:endParaRPr lang="en-GB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07" y="2603127"/>
            <a:ext cx="4095376" cy="22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162" y="2603127"/>
            <a:ext cx="3654238" cy="2263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7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 Based Privacy Filters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Advantages</a:t>
            </a:r>
          </a:p>
          <a:p>
            <a:pPr lvl="1"/>
            <a:r>
              <a:rPr lang="en-GB" sz="2000" dirty="0" smtClean="0"/>
              <a:t>Can be enabled/disabled at the touch of a button</a:t>
            </a:r>
          </a:p>
          <a:p>
            <a:pPr lvl="1"/>
            <a:r>
              <a:rPr lang="en-GB" sz="2000" dirty="0" smtClean="0"/>
              <a:t>Can be used with minimal effort</a:t>
            </a:r>
          </a:p>
          <a:p>
            <a:pPr lvl="1"/>
            <a:r>
              <a:rPr lang="en-GB" sz="2000" dirty="0" smtClean="0"/>
              <a:t>Relatively cheap to implement</a:t>
            </a:r>
          </a:p>
          <a:p>
            <a:r>
              <a:rPr lang="en-GB" sz="2400" dirty="0" smtClean="0"/>
              <a:t>Disadvantages</a:t>
            </a:r>
          </a:p>
          <a:p>
            <a:pPr lvl="1"/>
            <a:r>
              <a:rPr lang="en-GB" sz="2000" dirty="0" smtClean="0"/>
              <a:t>Requires installation of additional privacy button</a:t>
            </a:r>
          </a:p>
          <a:p>
            <a:pPr lvl="1"/>
            <a:r>
              <a:rPr lang="en-GB" sz="2000" dirty="0" smtClean="0"/>
              <a:t>Can’t be retro-fitted to devices</a:t>
            </a:r>
          </a:p>
          <a:p>
            <a:pPr lvl="1"/>
            <a:endParaRPr lang="en-GB" sz="2000" dirty="0" smtClean="0"/>
          </a:p>
          <a:p>
            <a:pPr algn="ctr"/>
            <a:r>
              <a:rPr lang="en-GB" sz="2200" b="1" dirty="0" smtClean="0"/>
              <a:t>Overall appeared to be a robust and adaptable solution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107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 far…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Software based privacy filter</a:t>
            </a:r>
          </a:p>
          <a:p>
            <a:pPr lvl="1"/>
            <a:r>
              <a:rPr lang="en-GB" sz="2000" dirty="0" smtClean="0"/>
              <a:t>Secures the input of data to devices</a:t>
            </a:r>
          </a:p>
          <a:p>
            <a:pPr lvl="1"/>
            <a:r>
              <a:rPr lang="en-GB" sz="2000" dirty="0" smtClean="0"/>
              <a:t>Doesn’t secure the output of data</a:t>
            </a:r>
          </a:p>
          <a:p>
            <a:pPr lvl="1"/>
            <a:endParaRPr lang="en-GB" sz="2000" dirty="0"/>
          </a:p>
          <a:p>
            <a:r>
              <a:rPr lang="en-GB" sz="2400" dirty="0" smtClean="0"/>
              <a:t>Users should be able to communicate information discretely</a:t>
            </a:r>
          </a:p>
          <a:p>
            <a:pPr lvl="1"/>
            <a:r>
              <a:rPr lang="en-GB" sz="2000" dirty="0" smtClean="0"/>
              <a:t>Support 1-to-1 communication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  <a:p>
            <a:pPr algn="ctr"/>
            <a:r>
              <a:rPr lang="en-GB" sz="2200" b="1" dirty="0" smtClean="0"/>
              <a:t>Not all communication is suitable for 1-to-many output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2258129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A8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Just Talk V1.0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Madhouse Software</a:t>
            </a:r>
          </a:p>
          <a:p>
            <a:pPr lvl="1"/>
            <a:r>
              <a:rPr lang="en-GB" sz="2000" dirty="0" smtClean="0"/>
              <a:t>Supported multiple selection layers</a:t>
            </a:r>
          </a:p>
          <a:p>
            <a:pPr lvl="1"/>
            <a:r>
              <a:rPr lang="en-GB" sz="2000" dirty="0" smtClean="0"/>
              <a:t>Originally used to convey emotion</a:t>
            </a:r>
            <a:endParaRPr lang="en-GB" sz="2000" dirty="0"/>
          </a:p>
          <a:p>
            <a:r>
              <a:rPr lang="en-GB" sz="2400" dirty="0" smtClean="0"/>
              <a:t>Allows for volume selection on output</a:t>
            </a:r>
          </a:p>
          <a:p>
            <a:pPr lvl="1"/>
            <a:r>
              <a:rPr lang="en-GB" sz="2000" dirty="0" smtClean="0"/>
              <a:t>0.5 second hold </a:t>
            </a:r>
            <a:r>
              <a:rPr lang="en-GB" sz="2000" dirty="0" smtClean="0">
                <a:sym typeface="Wingdings" panose="05000000000000000000" pitchFamily="2" charset="2"/>
              </a:rPr>
              <a:t> Layer 1  Whisper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1.0 second hold  Layer 2  Speak</a:t>
            </a:r>
          </a:p>
          <a:p>
            <a:pPr lvl="1"/>
            <a:r>
              <a:rPr lang="en-GB" sz="2000" dirty="0" smtClean="0">
                <a:sym typeface="Wingdings" panose="05000000000000000000" pitchFamily="2" charset="2"/>
              </a:rPr>
              <a:t>1.5 second hold  Layer 3  </a:t>
            </a:r>
            <a:r>
              <a:rPr lang="en-GB" sz="2000" dirty="0" smtClean="0">
                <a:sym typeface="Wingdings" panose="05000000000000000000" pitchFamily="2" charset="2"/>
              </a:rPr>
              <a:t>Shout</a:t>
            </a:r>
          </a:p>
          <a:p>
            <a:r>
              <a:rPr lang="en-GB" sz="2200" dirty="0" smtClean="0">
                <a:sym typeface="Wingdings" panose="05000000000000000000" pitchFamily="2" charset="2"/>
              </a:rPr>
              <a:t>Layers can be prioritised based on frequency</a:t>
            </a:r>
            <a:endParaRPr lang="en-GB" sz="2200" dirty="0" smtClean="0">
              <a:sym typeface="Wingdings" panose="05000000000000000000" pitchFamily="2" charset="2"/>
            </a:endParaRPr>
          </a:p>
          <a:p>
            <a:r>
              <a:rPr lang="en-GB" sz="2200" dirty="0" smtClean="0">
                <a:sym typeface="Wingdings" panose="05000000000000000000" pitchFamily="2" charset="2"/>
              </a:rPr>
              <a:t>Improvement</a:t>
            </a:r>
            <a:r>
              <a:rPr lang="en-GB" sz="2200" dirty="0" smtClean="0">
                <a:sym typeface="Wingdings" panose="05000000000000000000" pitchFamily="2" charset="2"/>
              </a:rPr>
              <a:t>:</a:t>
            </a:r>
          </a:p>
          <a:p>
            <a:pPr lvl="1"/>
            <a:r>
              <a:rPr lang="en-GB" dirty="0" smtClean="0">
                <a:sym typeface="Wingdings" panose="05000000000000000000" pitchFamily="2" charset="2"/>
              </a:rPr>
              <a:t>Allow ‘whisper’ option to be routed to headphones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84" y="2207357"/>
            <a:ext cx="1905000" cy="333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609" y="3234853"/>
            <a:ext cx="1905000" cy="333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684" y="4262349"/>
            <a:ext cx="1905000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Routing Audio to Headphones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Problem</a:t>
            </a:r>
          </a:p>
          <a:p>
            <a:pPr lvl="1"/>
            <a:r>
              <a:rPr lang="en-GB" dirty="0" smtClean="0"/>
              <a:t>What if communication recipient is unable to pick up headphones?</a:t>
            </a:r>
          </a:p>
          <a:p>
            <a:pPr lvl="1"/>
            <a:r>
              <a:rPr lang="en-GB" dirty="0" smtClean="0"/>
              <a:t>What if communication recipient is deaf?</a:t>
            </a:r>
          </a:p>
          <a:p>
            <a:pPr lvl="1"/>
            <a:endParaRPr lang="en-GB" dirty="0"/>
          </a:p>
          <a:p>
            <a:r>
              <a:rPr lang="en-GB" dirty="0" smtClean="0"/>
              <a:t>Solution</a:t>
            </a:r>
            <a:endParaRPr lang="en-GB" dirty="0"/>
          </a:p>
          <a:p>
            <a:pPr lvl="1"/>
            <a:r>
              <a:rPr lang="en-GB" dirty="0" smtClean="0"/>
              <a:t>Install an additional output screen</a:t>
            </a:r>
          </a:p>
          <a:p>
            <a:pPr lvl="1"/>
            <a:r>
              <a:rPr lang="en-GB" dirty="0" smtClean="0"/>
              <a:t>Toby Churchill </a:t>
            </a:r>
            <a:r>
              <a:rPr lang="en-GB" dirty="0" err="1" smtClean="0"/>
              <a:t>Lightwriter</a:t>
            </a:r>
            <a:r>
              <a:rPr lang="en-GB" dirty="0" smtClean="0"/>
              <a:t> SL40</a:t>
            </a:r>
          </a:p>
          <a:p>
            <a:pPr lvl="1"/>
            <a:endParaRPr lang="en-GB" dirty="0"/>
          </a:p>
          <a:p>
            <a:r>
              <a:rPr lang="en-GB" dirty="0" smtClean="0"/>
              <a:t>Whispering = Screen + </a:t>
            </a:r>
            <a:r>
              <a:rPr lang="en-GB" dirty="0" smtClean="0"/>
              <a:t>Headphones</a:t>
            </a:r>
          </a:p>
          <a:p>
            <a:r>
              <a:rPr lang="en-GB" dirty="0" smtClean="0"/>
              <a:t>Speaking/Shouting </a:t>
            </a:r>
            <a:r>
              <a:rPr lang="en-GB" dirty="0" smtClean="0"/>
              <a:t>= Screen + Speaker</a:t>
            </a:r>
          </a:p>
          <a:p>
            <a:r>
              <a:rPr lang="en-GB" dirty="0" smtClean="0"/>
              <a:t>Apply digital privacy filter to both input and output screens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97" y="2890371"/>
            <a:ext cx="4422076" cy="2058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52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Combination of 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A communication aid which…</a:t>
            </a:r>
          </a:p>
          <a:p>
            <a:endParaRPr lang="en-GB" sz="2400" dirty="0" smtClean="0"/>
          </a:p>
          <a:p>
            <a:pPr lvl="1"/>
            <a:r>
              <a:rPr lang="en-GB" sz="2000" dirty="0" smtClean="0"/>
              <a:t>Allows information to be input privately</a:t>
            </a:r>
          </a:p>
          <a:p>
            <a:pPr lvl="1"/>
            <a:r>
              <a:rPr lang="en-GB" sz="2000" dirty="0" smtClean="0"/>
              <a:t>Supports discrete 1-to-1 communication</a:t>
            </a:r>
          </a:p>
          <a:p>
            <a:pPr lvl="1"/>
            <a:r>
              <a:rPr lang="en-GB" sz="2000" dirty="0" smtClean="0"/>
              <a:t>Supports disabilities in both users and conversation </a:t>
            </a:r>
            <a:r>
              <a:rPr lang="en-GB" sz="2000" dirty="0" smtClean="0"/>
              <a:t>recipients</a:t>
            </a:r>
            <a:endParaRPr lang="en-GB" sz="2000" dirty="0" smtClean="0"/>
          </a:p>
          <a:p>
            <a:pPr lvl="1"/>
            <a:r>
              <a:rPr lang="en-GB" sz="2000" dirty="0" smtClean="0"/>
              <a:t>Minimal impact on usability</a:t>
            </a:r>
          </a:p>
          <a:p>
            <a:pPr lvl="1"/>
            <a:r>
              <a:rPr lang="en-GB" sz="2000" dirty="0" smtClean="0"/>
              <a:t>Minimal increase in cost</a:t>
            </a:r>
          </a:p>
          <a:p>
            <a:pPr lvl="1"/>
            <a:endParaRPr lang="en-GB" sz="2000" dirty="0"/>
          </a:p>
          <a:p>
            <a:r>
              <a:rPr lang="en-GB" sz="2200" dirty="0" smtClean="0"/>
              <a:t>Lessons learned are more important…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8794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Lessons Learned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Usability improvements are a priority</a:t>
            </a:r>
          </a:p>
          <a:p>
            <a:pPr lvl="1"/>
            <a:r>
              <a:rPr lang="en-GB" dirty="0" smtClean="0"/>
              <a:t>Aim for conversational speech</a:t>
            </a:r>
          </a:p>
          <a:p>
            <a:pPr lvl="1"/>
            <a:r>
              <a:rPr lang="en-GB" dirty="0" smtClean="0"/>
              <a:t>Increase independence of users</a:t>
            </a:r>
            <a:endParaRPr lang="en-GB" dirty="0" smtClean="0"/>
          </a:p>
          <a:p>
            <a:pPr lvl="1"/>
            <a:r>
              <a:rPr lang="en-GB" dirty="0" smtClean="0"/>
              <a:t>Range of use increases</a:t>
            </a:r>
          </a:p>
          <a:p>
            <a:r>
              <a:rPr lang="en-GB" dirty="0" smtClean="0"/>
              <a:t>Result: A need for devices which support discrete communication</a:t>
            </a:r>
          </a:p>
          <a:p>
            <a:pPr lvl="1"/>
            <a:r>
              <a:rPr lang="en-GB" dirty="0" smtClean="0"/>
              <a:t>Minimal demand at the moment</a:t>
            </a:r>
          </a:p>
          <a:p>
            <a:pPr lvl="1"/>
            <a:r>
              <a:rPr lang="en-GB" dirty="0" smtClean="0"/>
              <a:t>It’s ok to be ahead of the curve</a:t>
            </a:r>
          </a:p>
          <a:p>
            <a:pPr lvl="1"/>
            <a:r>
              <a:rPr lang="en-GB" dirty="0" smtClean="0"/>
              <a:t>We don’t need to re-invent the wheel</a:t>
            </a:r>
          </a:p>
          <a:p>
            <a:r>
              <a:rPr lang="en-GB" dirty="0" smtClean="0"/>
              <a:t>Important not to get tunnel vision</a:t>
            </a:r>
          </a:p>
          <a:p>
            <a:pPr lvl="1"/>
            <a:r>
              <a:rPr lang="en-GB" dirty="0" smtClean="0"/>
              <a:t>Communication involves more than words per minute</a:t>
            </a:r>
          </a:p>
          <a:p>
            <a:pPr lvl="1"/>
            <a:r>
              <a:rPr lang="en-GB" dirty="0" smtClean="0"/>
              <a:t>Direction, emotion, </a:t>
            </a:r>
            <a:r>
              <a:rPr lang="en-GB" dirty="0" smtClean="0"/>
              <a:t>independence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345766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pPr algn="ctr"/>
            <a:r>
              <a:rPr lang="en-GB" sz="4800" dirty="0" smtClean="0"/>
              <a:t>Any questions?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4575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the authors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Jack Browne</a:t>
            </a:r>
          </a:p>
          <a:p>
            <a:pPr lvl="1"/>
            <a:r>
              <a:rPr lang="en-GB" sz="2000" dirty="0" smtClean="0"/>
              <a:t>Occupation: Computer and Information Security at </a:t>
            </a:r>
            <a:r>
              <a:rPr lang="en-GB" sz="2000" dirty="0" err="1" smtClean="0"/>
              <a:t>Kilco</a:t>
            </a:r>
            <a:r>
              <a:rPr lang="en-GB" sz="2000" dirty="0" smtClean="0"/>
              <a:t> IT</a:t>
            </a:r>
          </a:p>
          <a:p>
            <a:pPr lvl="1"/>
            <a:r>
              <a:rPr lang="en-GB" sz="2000" dirty="0" smtClean="0"/>
              <a:t>Masters in Computer </a:t>
            </a:r>
            <a:r>
              <a:rPr lang="en-GB" sz="2000" dirty="0"/>
              <a:t>and Information </a:t>
            </a:r>
            <a:r>
              <a:rPr lang="en-GB" sz="2000" dirty="0" smtClean="0"/>
              <a:t>Security at Sheffield Hallam University</a:t>
            </a:r>
          </a:p>
          <a:p>
            <a:pPr lvl="1"/>
            <a:r>
              <a:rPr lang="en-GB" sz="2000" dirty="0" smtClean="0"/>
              <a:t>Specific Focus: User security &amp; seamless security</a:t>
            </a:r>
          </a:p>
          <a:p>
            <a:pPr lvl="1"/>
            <a:endParaRPr lang="en-GB" sz="2000" dirty="0" smtClean="0"/>
          </a:p>
          <a:p>
            <a:r>
              <a:rPr lang="en-GB" sz="2400" dirty="0" err="1" smtClean="0"/>
              <a:t>Dr.</a:t>
            </a:r>
            <a:r>
              <a:rPr lang="en-GB" sz="2400" dirty="0" smtClean="0"/>
              <a:t> Peter O’Neill</a:t>
            </a:r>
          </a:p>
          <a:p>
            <a:pPr lvl="1"/>
            <a:r>
              <a:rPr lang="en-GB" sz="2000" dirty="0"/>
              <a:t>Occupation: Senior Lecturer at Sheffield Hallam University</a:t>
            </a:r>
          </a:p>
          <a:p>
            <a:pPr lvl="1"/>
            <a:r>
              <a:rPr lang="en-GB" sz="2000" dirty="0"/>
              <a:t>PhD Title: "Enhancing the Prescription of Electronic Assistive Technology"</a:t>
            </a:r>
          </a:p>
          <a:p>
            <a:pPr lvl="1"/>
            <a:r>
              <a:rPr lang="en-GB" sz="2000" dirty="0"/>
              <a:t>Previous Employment: Barnsley Hospital NHS Foundation Trust and the University of Sheffield, Madhouse Software  Production Ltd</a:t>
            </a:r>
          </a:p>
        </p:txBody>
      </p:sp>
    </p:spTree>
    <p:extLst>
      <p:ext uri="{BB962C8B-B14F-4D97-AF65-F5344CB8AC3E}">
        <p14:creationId xmlns:p14="http://schemas.microsoft.com/office/powerpoint/2010/main" val="157797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 to the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Masters level group project</a:t>
            </a:r>
          </a:p>
          <a:p>
            <a:pPr lvl="1"/>
            <a:r>
              <a:rPr lang="en-GB" sz="2400" dirty="0" smtClean="0"/>
              <a:t>Combined multiple disciplines</a:t>
            </a:r>
          </a:p>
          <a:p>
            <a:pPr lvl="1"/>
            <a:r>
              <a:rPr lang="en-GB" sz="2400" dirty="0" smtClean="0"/>
              <a:t>Applied the skills to an unknown environment</a:t>
            </a:r>
          </a:p>
          <a:p>
            <a:pPr lvl="1"/>
            <a:r>
              <a:rPr lang="en-GB" sz="2400" dirty="0" smtClean="0"/>
              <a:t>Goal: Produce a VOCA for a specific disability profile</a:t>
            </a:r>
          </a:p>
          <a:p>
            <a:r>
              <a:rPr lang="en-GB" sz="2800" dirty="0" smtClean="0"/>
              <a:t>Discipline specific research</a:t>
            </a:r>
          </a:p>
          <a:p>
            <a:pPr lvl="1"/>
            <a:r>
              <a:rPr lang="en-GB" sz="2400" dirty="0" smtClean="0"/>
              <a:t>Investigate what work has been done</a:t>
            </a:r>
          </a:p>
          <a:p>
            <a:pPr lvl="1"/>
            <a:r>
              <a:rPr lang="en-GB" sz="2400" dirty="0" smtClean="0"/>
              <a:t>Identify any gaps in current research</a:t>
            </a:r>
          </a:p>
          <a:p>
            <a:pPr lvl="1"/>
            <a:r>
              <a:rPr lang="en-GB" sz="2400" dirty="0" smtClean="0"/>
              <a:t>Try to improve VOCAs by utilising your own skillset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06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Initial thoughts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Highly sceptical</a:t>
            </a:r>
          </a:p>
          <a:p>
            <a:pPr lvl="1"/>
            <a:r>
              <a:rPr lang="en-GB" sz="2400" dirty="0" smtClean="0"/>
              <a:t>Inverse relationship between usability and security</a:t>
            </a:r>
          </a:p>
          <a:p>
            <a:r>
              <a:rPr lang="en-GB" sz="2800" dirty="0" smtClean="0"/>
              <a:t>Communication aids must focus on usability</a:t>
            </a:r>
          </a:p>
          <a:p>
            <a:pPr lvl="1"/>
            <a:r>
              <a:rPr lang="en-GB" sz="2400" dirty="0" smtClean="0"/>
              <a:t>Average conversation 120-180 words/minute (Hawking 2004)</a:t>
            </a:r>
          </a:p>
          <a:p>
            <a:pPr lvl="1"/>
            <a:r>
              <a:rPr lang="en-GB" sz="2400" dirty="0" smtClean="0"/>
              <a:t>Average typist 40-60 words/minute</a:t>
            </a:r>
          </a:p>
          <a:p>
            <a:pPr lvl="1"/>
            <a:r>
              <a:rPr lang="en-GB" sz="2400" dirty="0" smtClean="0"/>
              <a:t>Communication aids are significantly lower</a:t>
            </a:r>
          </a:p>
          <a:p>
            <a:r>
              <a:rPr lang="en-GB" sz="2600" dirty="0" smtClean="0"/>
              <a:t>However</a:t>
            </a:r>
          </a:p>
          <a:p>
            <a:pPr lvl="1"/>
            <a:r>
              <a:rPr lang="en-GB" sz="2400" dirty="0" smtClean="0"/>
              <a:t>Little or no research into communication aid security</a:t>
            </a:r>
          </a:p>
          <a:p>
            <a:pPr lvl="1"/>
            <a:r>
              <a:rPr lang="en-GB" sz="2400" dirty="0" smtClean="0"/>
              <a:t>Opportunity to improve security with minimal usability impact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47146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Information Security Triad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Confidentiality</a:t>
            </a:r>
          </a:p>
          <a:p>
            <a:pPr lvl="1"/>
            <a:r>
              <a:rPr lang="en-GB" sz="2600" dirty="0" smtClean="0"/>
              <a:t>“</a:t>
            </a:r>
            <a:r>
              <a:rPr lang="en-GB" sz="2400" dirty="0"/>
              <a:t>Protecting the information from disclosure to unauthorised </a:t>
            </a:r>
            <a:r>
              <a:rPr lang="en-GB" sz="2400" dirty="0" smtClean="0"/>
              <a:t>parties”</a:t>
            </a:r>
            <a:endParaRPr lang="en-GB" sz="2600" dirty="0" smtClean="0"/>
          </a:p>
          <a:p>
            <a:r>
              <a:rPr lang="en-GB" sz="2800" dirty="0" smtClean="0"/>
              <a:t>Integrity</a:t>
            </a:r>
          </a:p>
          <a:p>
            <a:pPr lvl="1"/>
            <a:r>
              <a:rPr lang="en-GB" sz="2400" dirty="0" smtClean="0"/>
              <a:t>“</a:t>
            </a:r>
            <a:r>
              <a:rPr lang="en-GB" sz="2400" dirty="0"/>
              <a:t>M</a:t>
            </a:r>
            <a:r>
              <a:rPr lang="en-GB" sz="2400" dirty="0" smtClean="0"/>
              <a:t>aintaining </a:t>
            </a:r>
            <a:r>
              <a:rPr lang="en-GB" sz="2400" dirty="0"/>
              <a:t>the consistency, accuracy, and trustworthiness of data over its entire life </a:t>
            </a:r>
            <a:r>
              <a:rPr lang="en-GB" sz="2400" dirty="0" smtClean="0"/>
              <a:t>cycle”</a:t>
            </a:r>
            <a:endParaRPr lang="en-GB" sz="2400" dirty="0"/>
          </a:p>
          <a:p>
            <a:r>
              <a:rPr lang="en-GB" sz="2800" dirty="0" smtClean="0"/>
              <a:t>Availability</a:t>
            </a:r>
          </a:p>
          <a:p>
            <a:pPr lvl="1"/>
            <a:r>
              <a:rPr lang="en-GB" sz="2400" dirty="0" smtClean="0"/>
              <a:t>“Providing a certain measure of redundancy and failover”</a:t>
            </a:r>
          </a:p>
        </p:txBody>
      </p:sp>
    </p:spTree>
    <p:extLst>
      <p:ext uri="{BB962C8B-B14F-4D97-AF65-F5344CB8AC3E}">
        <p14:creationId xmlns:p14="http://schemas.microsoft.com/office/powerpoint/2010/main" val="2532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Triad in VOCAs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Integrity</a:t>
            </a:r>
          </a:p>
          <a:p>
            <a:pPr lvl="1"/>
            <a:r>
              <a:rPr lang="en-GB" sz="2000" dirty="0" smtClean="0"/>
              <a:t>Very small chance of input or output being tampered with</a:t>
            </a:r>
          </a:p>
          <a:p>
            <a:pPr lvl="1"/>
            <a:r>
              <a:rPr lang="en-GB" sz="2000" dirty="0" smtClean="0"/>
              <a:t>Short data lifecycle</a:t>
            </a:r>
          </a:p>
          <a:p>
            <a:r>
              <a:rPr lang="en-GB" sz="2400" dirty="0" smtClean="0"/>
              <a:t>Availability</a:t>
            </a:r>
          </a:p>
          <a:p>
            <a:pPr lvl="1"/>
            <a:r>
              <a:rPr lang="en-GB" sz="2000" dirty="0" smtClean="0"/>
              <a:t>Extended batteries</a:t>
            </a:r>
          </a:p>
          <a:p>
            <a:pPr lvl="1"/>
            <a:r>
              <a:rPr lang="en-GB" sz="2000" dirty="0" smtClean="0"/>
              <a:t>Redundant power supply</a:t>
            </a:r>
          </a:p>
          <a:p>
            <a:pPr lvl="1"/>
            <a:r>
              <a:rPr lang="en-GB" sz="2000" dirty="0" smtClean="0"/>
              <a:t>Reliable </a:t>
            </a:r>
            <a:r>
              <a:rPr lang="en-GB" sz="2000" dirty="0" smtClean="0"/>
              <a:t>operating systems</a:t>
            </a:r>
          </a:p>
          <a:p>
            <a:r>
              <a:rPr lang="en-GB" sz="2400" dirty="0" smtClean="0"/>
              <a:t>Confidentiality</a:t>
            </a:r>
          </a:p>
          <a:p>
            <a:pPr lvl="1"/>
            <a:r>
              <a:rPr lang="en-GB" sz="2000" dirty="0" smtClean="0"/>
              <a:t>Information input is unprotected</a:t>
            </a:r>
          </a:p>
          <a:p>
            <a:pPr lvl="1"/>
            <a:r>
              <a:rPr lang="en-GB" sz="2000" dirty="0" smtClean="0"/>
              <a:t>Information output is unprotected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34097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582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582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582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582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A82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A82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AA82B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Insecure Input of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Input screens publicly viewable</a:t>
            </a:r>
          </a:p>
          <a:p>
            <a:pPr lvl="1"/>
            <a:r>
              <a:rPr lang="en-GB" sz="2000" dirty="0" smtClean="0"/>
              <a:t>Designed around usability</a:t>
            </a:r>
          </a:p>
          <a:p>
            <a:pPr lvl="1"/>
            <a:r>
              <a:rPr lang="en-GB" sz="2000" dirty="0" smtClean="0"/>
              <a:t>Maximum visibility</a:t>
            </a:r>
          </a:p>
          <a:p>
            <a:pPr lvl="1"/>
            <a:endParaRPr lang="en-GB" sz="2000" dirty="0" smtClean="0"/>
          </a:p>
          <a:p>
            <a:pPr marL="0" indent="0">
              <a:buNone/>
            </a:pPr>
            <a:r>
              <a:rPr lang="en-GB" sz="2400" dirty="0" smtClean="0"/>
              <a:t>What if…</a:t>
            </a:r>
          </a:p>
          <a:p>
            <a:pPr lvl="1"/>
            <a:r>
              <a:rPr lang="en-GB" sz="2000" dirty="0" smtClean="0"/>
              <a:t>User wants to communicate private information</a:t>
            </a:r>
          </a:p>
          <a:p>
            <a:pPr lvl="2"/>
            <a:r>
              <a:rPr lang="en-GB" sz="1800" dirty="0" smtClean="0"/>
              <a:t>Address/phone details</a:t>
            </a:r>
          </a:p>
          <a:p>
            <a:pPr lvl="2"/>
            <a:r>
              <a:rPr lang="en-GB" sz="1800" dirty="0" smtClean="0"/>
              <a:t>Bank details</a:t>
            </a:r>
          </a:p>
          <a:p>
            <a:pPr lvl="2"/>
            <a:r>
              <a:rPr lang="en-GB" sz="1800" dirty="0" smtClean="0"/>
              <a:t>Medical information</a:t>
            </a:r>
          </a:p>
          <a:p>
            <a:pPr algn="ctr"/>
            <a:r>
              <a:rPr lang="en-GB" sz="2400" u="sng" dirty="0" smtClean="0"/>
              <a:t>Anyone within view of the screen can read it!</a:t>
            </a:r>
          </a:p>
          <a:p>
            <a:pPr lvl="2"/>
            <a:endParaRPr lang="en-GB" sz="1000" dirty="0" smtClean="0"/>
          </a:p>
          <a:p>
            <a:pPr lvl="1"/>
            <a:endParaRPr lang="en-GB" sz="1200" dirty="0" smtClean="0"/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280022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Insecure Output of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Many VOCAs use a speaker</a:t>
            </a:r>
          </a:p>
          <a:p>
            <a:pPr lvl="1"/>
            <a:r>
              <a:rPr lang="en-GB" sz="2000" dirty="0" smtClean="0"/>
              <a:t>Anyone in the room can hear the speaker</a:t>
            </a:r>
          </a:p>
          <a:p>
            <a:pPr lvl="1"/>
            <a:r>
              <a:rPr lang="en-GB" sz="2000" dirty="0" smtClean="0"/>
              <a:t>Only supports 1-to-many communication</a:t>
            </a:r>
          </a:p>
          <a:p>
            <a:pPr lvl="1"/>
            <a:endParaRPr lang="en-GB" sz="2000" dirty="0" smtClean="0"/>
          </a:p>
          <a:p>
            <a:pPr marL="0" indent="0">
              <a:buNone/>
            </a:pPr>
            <a:r>
              <a:rPr lang="en-GB" sz="2400" dirty="0" smtClean="0"/>
              <a:t>What if…</a:t>
            </a:r>
          </a:p>
          <a:p>
            <a:pPr lvl="1"/>
            <a:r>
              <a:rPr lang="en-GB" sz="2000" dirty="0" smtClean="0"/>
              <a:t>User wants to communicate private information</a:t>
            </a:r>
          </a:p>
          <a:p>
            <a:pPr lvl="2"/>
            <a:r>
              <a:rPr lang="en-GB" sz="1800" dirty="0" smtClean="0"/>
              <a:t>Address/phone details</a:t>
            </a:r>
          </a:p>
          <a:p>
            <a:pPr lvl="2"/>
            <a:r>
              <a:rPr lang="en-GB" sz="1800" dirty="0" smtClean="0"/>
              <a:t>Bank details</a:t>
            </a:r>
          </a:p>
          <a:p>
            <a:pPr lvl="2"/>
            <a:r>
              <a:rPr lang="en-GB" sz="1800" dirty="0" smtClean="0"/>
              <a:t>Medical information</a:t>
            </a:r>
          </a:p>
          <a:p>
            <a:pPr algn="ctr"/>
            <a:r>
              <a:rPr lang="en-GB" sz="2400" u="sng" dirty="0" smtClean="0"/>
              <a:t>Anyone in the room can hear it!</a:t>
            </a:r>
          </a:p>
          <a:p>
            <a:pPr lvl="2"/>
            <a:endParaRPr lang="en-GB" sz="1000" dirty="0" smtClean="0"/>
          </a:p>
          <a:p>
            <a:pPr lvl="1"/>
            <a:endParaRPr lang="en-GB" sz="1200" dirty="0" smtClean="0"/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95690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800" dirty="0" smtClean="0"/>
          </a:p>
          <a:p>
            <a:pPr marL="0" indent="0">
              <a:buNone/>
            </a:pPr>
            <a:r>
              <a:rPr lang="en-GB" sz="2800" dirty="0" smtClean="0"/>
              <a:t>To improve privacy/confidentiality in communication aids</a:t>
            </a:r>
          </a:p>
          <a:p>
            <a:pPr lvl="1"/>
            <a:r>
              <a:rPr lang="en-GB" sz="2400" dirty="0" smtClean="0"/>
              <a:t>Securing the input of information</a:t>
            </a:r>
          </a:p>
          <a:p>
            <a:pPr lvl="1"/>
            <a:r>
              <a:rPr lang="en-GB" sz="2400" dirty="0" smtClean="0"/>
              <a:t>Securing the output of information</a:t>
            </a:r>
          </a:p>
          <a:p>
            <a:pPr lvl="1"/>
            <a:endParaRPr lang="en-GB" sz="2400" dirty="0"/>
          </a:p>
          <a:p>
            <a:pPr algn="ctr"/>
            <a:r>
              <a:rPr lang="en-GB" sz="2600" b="1" dirty="0" smtClean="0"/>
              <a:t>Minimise impact on usability of communication aids – irrelevant of disability</a:t>
            </a:r>
          </a:p>
          <a:p>
            <a:pPr lvl="1"/>
            <a:endParaRPr lang="en-GB" sz="2400" dirty="0"/>
          </a:p>
          <a:p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41983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338</TotalTime>
  <Words>800</Words>
  <Application>Microsoft Office PowerPoint</Application>
  <PresentationFormat>Widescreen</PresentationFormat>
  <Paragraphs>184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Calibri Light</vt:lpstr>
      <vt:lpstr>Wingdings</vt:lpstr>
      <vt:lpstr>Retrospect</vt:lpstr>
      <vt:lpstr>Improving Privacy in Communication Aids</vt:lpstr>
      <vt:lpstr>About the authors</vt:lpstr>
      <vt:lpstr>Background to the research</vt:lpstr>
      <vt:lpstr>Initial thoughts</vt:lpstr>
      <vt:lpstr>Information Security Triad</vt:lpstr>
      <vt:lpstr>The Triad in VOCAs</vt:lpstr>
      <vt:lpstr>Insecure Input of Information</vt:lpstr>
      <vt:lpstr>Insecure Output of Information</vt:lpstr>
      <vt:lpstr>Aims</vt:lpstr>
      <vt:lpstr>Input of Information - Solutions</vt:lpstr>
      <vt:lpstr>Physical Privacy Filters</vt:lpstr>
      <vt:lpstr>Software Based Privacy Filters</vt:lpstr>
      <vt:lpstr>Software Based Privacy Filters</vt:lpstr>
      <vt:lpstr>So far…</vt:lpstr>
      <vt:lpstr>Just Talk V1.0</vt:lpstr>
      <vt:lpstr>Routing Audio to Headphones</vt:lpstr>
      <vt:lpstr>Combination of solutions</vt:lpstr>
      <vt:lpstr>Lessons Learned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Privacy in Communication Aids</dc:title>
  <dc:creator>Jack Browne</dc:creator>
  <cp:lastModifiedBy>Jack Browne</cp:lastModifiedBy>
  <cp:revision>44</cp:revision>
  <dcterms:created xsi:type="dcterms:W3CDTF">2014-09-06T19:12:11Z</dcterms:created>
  <dcterms:modified xsi:type="dcterms:W3CDTF">2014-09-14T20:13:25Z</dcterms:modified>
</cp:coreProperties>
</file>